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8" r:id="rId1"/>
  </p:sldMasterIdLst>
  <p:notesMasterIdLst>
    <p:notesMasterId r:id="rId33"/>
  </p:notesMasterIdLst>
  <p:handoutMasterIdLst>
    <p:handoutMasterId r:id="rId34"/>
  </p:handoutMasterIdLst>
  <p:sldIdLst>
    <p:sldId id="1777" r:id="rId2"/>
    <p:sldId id="1850" r:id="rId3"/>
    <p:sldId id="1851" r:id="rId4"/>
    <p:sldId id="1853" r:id="rId5"/>
    <p:sldId id="1854" r:id="rId6"/>
    <p:sldId id="1855" r:id="rId7"/>
    <p:sldId id="1856" r:id="rId8"/>
    <p:sldId id="1858" r:id="rId9"/>
    <p:sldId id="1861" r:id="rId10"/>
    <p:sldId id="1859" r:id="rId11"/>
    <p:sldId id="1860" r:id="rId12"/>
    <p:sldId id="1862" r:id="rId13"/>
    <p:sldId id="1863" r:id="rId14"/>
    <p:sldId id="1864" r:id="rId15"/>
    <p:sldId id="1865" r:id="rId16"/>
    <p:sldId id="1866" r:id="rId17"/>
    <p:sldId id="1867" r:id="rId18"/>
    <p:sldId id="1868" r:id="rId19"/>
    <p:sldId id="1869" r:id="rId20"/>
    <p:sldId id="1870" r:id="rId21"/>
    <p:sldId id="1871" r:id="rId22"/>
    <p:sldId id="1872" r:id="rId23"/>
    <p:sldId id="1873" r:id="rId24"/>
    <p:sldId id="1874" r:id="rId25"/>
    <p:sldId id="1875" r:id="rId26"/>
    <p:sldId id="1876" r:id="rId27"/>
    <p:sldId id="1877" r:id="rId28"/>
    <p:sldId id="1878" r:id="rId29"/>
    <p:sldId id="1879" r:id="rId30"/>
    <p:sldId id="1880" r:id="rId31"/>
    <p:sldId id="1881" r:id="rId32"/>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p15:clr>
            <a:srgbClr val="A4A3A4"/>
          </p15:clr>
        </p15:guide>
        <p15:guide id="2" pos="2305">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C95ECB"/>
    <a:srgbClr val="333399"/>
    <a:srgbClr val="0000FF"/>
    <a:srgbClr val="FF0066"/>
    <a:srgbClr val="008000"/>
    <a:srgbClr val="D60093"/>
    <a:srgbClr val="33CC33"/>
    <a:srgbClr val="FF0000"/>
    <a:srgbClr val="CC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614" autoAdjust="0"/>
    <p:restoredTop sz="78807" autoAdjust="0"/>
  </p:normalViewPr>
  <p:slideViewPr>
    <p:cSldViewPr>
      <p:cViewPr varScale="1">
        <p:scale>
          <a:sx n="76" d="100"/>
          <a:sy n="76" d="100"/>
        </p:scale>
        <p:origin x="208" y="680"/>
      </p:cViewPr>
      <p:guideLst>
        <p:guide orient="horz" pos="2160"/>
        <p:guide pos="2880"/>
      </p:guideLst>
    </p:cSldViewPr>
  </p:slideViewPr>
  <p:notesTextViewPr>
    <p:cViewPr>
      <p:scale>
        <a:sx n="100" d="100"/>
        <a:sy n="100" d="100"/>
      </p:scale>
      <p:origin x="0" y="0"/>
    </p:cViewPr>
  </p:notesTextViewPr>
  <p:sorterViewPr>
    <p:cViewPr>
      <p:scale>
        <a:sx n="51" d="100"/>
        <a:sy n="51" d="100"/>
      </p:scale>
      <p:origin x="0" y="3768"/>
    </p:cViewPr>
  </p:sorterViewPr>
  <p:notesViewPr>
    <p:cSldViewPr>
      <p:cViewPr varScale="1">
        <p:scale>
          <a:sx n="53" d="100"/>
          <a:sy n="53" d="100"/>
        </p:scale>
        <p:origin x="-1836" y="-84"/>
      </p:cViewPr>
      <p:guideLst>
        <p:guide orient="horz" pos="3024"/>
        <p:guide pos="2305"/>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1"/>
            <a:ext cx="3170238" cy="479425"/>
          </a:xfrm>
          <a:prstGeom prst="rect">
            <a:avLst/>
          </a:prstGeom>
        </p:spPr>
        <p:txBody>
          <a:bodyPr vert="horz" lIns="91430" tIns="45715" rIns="91430" bIns="45715" rtlCol="0"/>
          <a:lstStyle>
            <a:lvl1pPr algn="l">
              <a:defRPr sz="1200"/>
            </a:lvl1pPr>
          </a:lstStyle>
          <a:p>
            <a:endParaRPr lang="en-US"/>
          </a:p>
        </p:txBody>
      </p:sp>
      <p:sp>
        <p:nvSpPr>
          <p:cNvPr id="3" name="Date Placeholder 2"/>
          <p:cNvSpPr>
            <a:spLocks noGrp="1"/>
          </p:cNvSpPr>
          <p:nvPr>
            <p:ph type="dt" sz="quarter" idx="1"/>
          </p:nvPr>
        </p:nvSpPr>
        <p:spPr>
          <a:xfrm>
            <a:off x="4143375" y="1"/>
            <a:ext cx="3170238" cy="479425"/>
          </a:xfrm>
          <a:prstGeom prst="rect">
            <a:avLst/>
          </a:prstGeom>
        </p:spPr>
        <p:txBody>
          <a:bodyPr vert="horz" lIns="91430" tIns="45715" rIns="91430" bIns="45715" rtlCol="0"/>
          <a:lstStyle>
            <a:lvl1pPr algn="r">
              <a:defRPr sz="1200"/>
            </a:lvl1pPr>
          </a:lstStyle>
          <a:p>
            <a:fld id="{D3E28C4F-4FE9-4D22-93D8-487A4D01D983}" type="datetimeFigureOut">
              <a:rPr lang="en-US" smtClean="0"/>
              <a:pPr/>
              <a:t>2/23/20</a:t>
            </a:fld>
            <a:endParaRPr lang="en-US"/>
          </a:p>
        </p:txBody>
      </p:sp>
      <p:sp>
        <p:nvSpPr>
          <p:cNvPr id="4" name="Footer Placeholder 3"/>
          <p:cNvSpPr>
            <a:spLocks noGrp="1"/>
          </p:cNvSpPr>
          <p:nvPr>
            <p:ph type="ftr" sz="quarter" idx="2"/>
          </p:nvPr>
        </p:nvSpPr>
        <p:spPr>
          <a:xfrm>
            <a:off x="1" y="9120189"/>
            <a:ext cx="3170238" cy="479425"/>
          </a:xfrm>
          <a:prstGeom prst="rect">
            <a:avLst/>
          </a:prstGeom>
        </p:spPr>
        <p:txBody>
          <a:bodyPr vert="horz" lIns="91430" tIns="45715" rIns="91430" bIns="45715" rtlCol="0" anchor="b"/>
          <a:lstStyle>
            <a:lvl1pPr algn="l">
              <a:defRPr sz="1200"/>
            </a:lvl1pPr>
          </a:lstStyle>
          <a:p>
            <a:endParaRPr lang="en-US"/>
          </a:p>
        </p:txBody>
      </p:sp>
      <p:sp>
        <p:nvSpPr>
          <p:cNvPr id="5" name="Slide Number Placeholder 4"/>
          <p:cNvSpPr>
            <a:spLocks noGrp="1"/>
          </p:cNvSpPr>
          <p:nvPr>
            <p:ph type="sldNum" sz="quarter" idx="3"/>
          </p:nvPr>
        </p:nvSpPr>
        <p:spPr>
          <a:xfrm>
            <a:off x="4143375" y="9120189"/>
            <a:ext cx="3170238" cy="479425"/>
          </a:xfrm>
          <a:prstGeom prst="rect">
            <a:avLst/>
          </a:prstGeom>
        </p:spPr>
        <p:txBody>
          <a:bodyPr vert="horz" lIns="91430" tIns="45715" rIns="91430" bIns="45715" rtlCol="0" anchor="b"/>
          <a:lstStyle>
            <a:lvl1pPr algn="r">
              <a:defRPr sz="1200"/>
            </a:lvl1pPr>
          </a:lstStyle>
          <a:p>
            <a:fld id="{BD5F390F-F66B-4732-9C46-6C80D0575FA0}" type="slidenum">
              <a:rPr lang="en-US" smtClean="0"/>
              <a:pPr/>
              <a:t>‹#›</a:t>
            </a:fld>
            <a:endParaRPr lang="en-US"/>
          </a:p>
        </p:txBody>
      </p:sp>
    </p:spTree>
    <p:extLst>
      <p:ext uri="{BB962C8B-B14F-4D97-AF65-F5344CB8AC3E}">
        <p14:creationId xmlns:p14="http://schemas.microsoft.com/office/powerpoint/2010/main" val="70649601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169920" cy="480060"/>
          </a:xfrm>
          <a:prstGeom prst="rect">
            <a:avLst/>
          </a:prstGeom>
        </p:spPr>
        <p:txBody>
          <a:bodyPr vert="horz" lIns="96651" tIns="48326" rIns="96651" bIns="48326" rtlCol="0"/>
          <a:lstStyle>
            <a:lvl1pPr algn="l">
              <a:defRPr sz="1300"/>
            </a:lvl1pPr>
          </a:lstStyle>
          <a:p>
            <a:endParaRPr lang="en-US"/>
          </a:p>
        </p:txBody>
      </p:sp>
      <p:sp>
        <p:nvSpPr>
          <p:cNvPr id="3" name="Date Placeholder 2"/>
          <p:cNvSpPr>
            <a:spLocks noGrp="1"/>
          </p:cNvSpPr>
          <p:nvPr>
            <p:ph type="dt" idx="1"/>
          </p:nvPr>
        </p:nvSpPr>
        <p:spPr>
          <a:xfrm>
            <a:off x="4143587" y="1"/>
            <a:ext cx="3169920" cy="480060"/>
          </a:xfrm>
          <a:prstGeom prst="rect">
            <a:avLst/>
          </a:prstGeom>
        </p:spPr>
        <p:txBody>
          <a:bodyPr vert="horz" lIns="96651" tIns="48326" rIns="96651" bIns="48326" rtlCol="0"/>
          <a:lstStyle>
            <a:lvl1pPr algn="r">
              <a:defRPr sz="1300"/>
            </a:lvl1pPr>
          </a:lstStyle>
          <a:p>
            <a:fld id="{EE18CB36-612C-4E4A-AC83-E89476AEC2BF}" type="datetimeFigureOut">
              <a:rPr lang="en-US" smtClean="0"/>
              <a:pPr/>
              <a:t>2/23/20</a:t>
            </a:fld>
            <a:endParaRPr lang="en-US"/>
          </a:p>
        </p:txBody>
      </p:sp>
      <p:sp>
        <p:nvSpPr>
          <p:cNvPr id="4" name="Slide Image Placeholder 3"/>
          <p:cNvSpPr>
            <a:spLocks noGrp="1" noRot="1" noChangeAspect="1"/>
          </p:cNvSpPr>
          <p:nvPr>
            <p:ph type="sldImg" idx="2"/>
          </p:nvPr>
        </p:nvSpPr>
        <p:spPr>
          <a:xfrm>
            <a:off x="1257300" y="720725"/>
            <a:ext cx="4800600" cy="3600450"/>
          </a:xfrm>
          <a:prstGeom prst="rect">
            <a:avLst/>
          </a:prstGeom>
          <a:noFill/>
          <a:ln w="12700">
            <a:solidFill>
              <a:prstClr val="black"/>
            </a:solidFill>
          </a:ln>
        </p:spPr>
        <p:txBody>
          <a:bodyPr vert="horz" lIns="96651" tIns="48326" rIns="96651" bIns="48326" rtlCol="0" anchor="ctr"/>
          <a:lstStyle/>
          <a:p>
            <a:endParaRPr lang="en-US"/>
          </a:p>
        </p:txBody>
      </p:sp>
      <p:sp>
        <p:nvSpPr>
          <p:cNvPr id="5" name="Notes Placeholder 4"/>
          <p:cNvSpPr>
            <a:spLocks noGrp="1"/>
          </p:cNvSpPr>
          <p:nvPr>
            <p:ph type="body" sz="quarter" idx="3"/>
          </p:nvPr>
        </p:nvSpPr>
        <p:spPr>
          <a:xfrm>
            <a:off x="731521" y="4560571"/>
            <a:ext cx="5852160" cy="4320540"/>
          </a:xfrm>
          <a:prstGeom prst="rect">
            <a:avLst/>
          </a:prstGeom>
        </p:spPr>
        <p:txBody>
          <a:bodyPr vert="horz" lIns="96651" tIns="48326" rIns="96651" bIns="48326"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5"/>
            <a:ext cx="3169920" cy="480060"/>
          </a:xfrm>
          <a:prstGeom prst="rect">
            <a:avLst/>
          </a:prstGeom>
        </p:spPr>
        <p:txBody>
          <a:bodyPr vert="horz" lIns="96651" tIns="48326" rIns="96651" bIns="48326"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5"/>
            <a:ext cx="3169920" cy="480060"/>
          </a:xfrm>
          <a:prstGeom prst="rect">
            <a:avLst/>
          </a:prstGeom>
        </p:spPr>
        <p:txBody>
          <a:bodyPr vert="horz" lIns="96651" tIns="48326" rIns="96651" bIns="48326" rtlCol="0" anchor="b"/>
          <a:lstStyle>
            <a:lvl1pPr algn="r">
              <a:defRPr sz="1300"/>
            </a:lvl1pPr>
          </a:lstStyle>
          <a:p>
            <a:fld id="{EE707532-839C-41A2-9E71-D5288AEAE66A}" type="slidenum">
              <a:rPr lang="en-US" smtClean="0"/>
              <a:pPr/>
              <a:t>‹#›</a:t>
            </a:fld>
            <a:endParaRPr lang="en-US"/>
          </a:p>
        </p:txBody>
      </p:sp>
    </p:spTree>
    <p:extLst>
      <p:ext uri="{BB962C8B-B14F-4D97-AF65-F5344CB8AC3E}">
        <p14:creationId xmlns:p14="http://schemas.microsoft.com/office/powerpoint/2010/main" val="27866497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Stanford Question Answering Dataset (</a:t>
            </a:r>
            <a:r>
              <a:rPr lang="en-US" sz="1200" b="0" kern="1200" dirty="0" err="1">
                <a:solidFill>
                  <a:schemeClr val="tx1"/>
                </a:solidFill>
                <a:effectLst/>
                <a:latin typeface="+mn-lt"/>
                <a:ea typeface="+mn-ea"/>
                <a:cs typeface="+mn-cs"/>
              </a:rPr>
              <a:t>SQuAD</a:t>
            </a:r>
            <a:r>
              <a:rPr lang="en-US" sz="1200" kern="1200" dirty="0">
                <a:solidFill>
                  <a:schemeClr val="tx1"/>
                </a:solidFill>
                <a:effectLst/>
                <a:latin typeface="+mn-lt"/>
                <a:ea typeface="+mn-ea"/>
                <a:cs typeface="+mn-cs"/>
              </a:rPr>
              <a:t>) consists of passages from Wikipedia and associated questions whose answers are spans from the passage, for just over150,000 questions. </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a:t>
            </a:fld>
            <a:endParaRPr lang="en-US"/>
          </a:p>
        </p:txBody>
      </p:sp>
    </p:spTree>
    <p:extLst>
      <p:ext uri="{BB962C8B-B14F-4D97-AF65-F5344CB8AC3E}">
        <p14:creationId xmlns:p14="http://schemas.microsoft.com/office/powerpoint/2010/main" val="20663320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10</a:t>
            </a:fld>
            <a:endParaRPr lang="en-US"/>
          </a:p>
        </p:txBody>
      </p:sp>
    </p:spTree>
    <p:extLst>
      <p:ext uri="{BB962C8B-B14F-4D97-AF65-F5344CB8AC3E}">
        <p14:creationId xmlns:p14="http://schemas.microsoft.com/office/powerpoint/2010/main" val="30850809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11</a:t>
            </a:fld>
            <a:endParaRPr lang="en-US"/>
          </a:p>
        </p:txBody>
      </p:sp>
    </p:spTree>
    <p:extLst>
      <p:ext uri="{BB962C8B-B14F-4D97-AF65-F5344CB8AC3E}">
        <p14:creationId xmlns:p14="http://schemas.microsoft.com/office/powerpoint/2010/main" val="36555921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12</a:t>
            </a:fld>
            <a:endParaRPr lang="en-US"/>
          </a:p>
        </p:txBody>
      </p:sp>
    </p:spTree>
    <p:extLst>
      <p:ext uri="{BB962C8B-B14F-4D97-AF65-F5344CB8AC3E}">
        <p14:creationId xmlns:p14="http://schemas.microsoft.com/office/powerpoint/2010/main" val="33770487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13</a:t>
            </a:fld>
            <a:endParaRPr lang="en-US"/>
          </a:p>
        </p:txBody>
      </p:sp>
    </p:spTree>
    <p:extLst>
      <p:ext uri="{BB962C8B-B14F-4D97-AF65-F5344CB8AC3E}">
        <p14:creationId xmlns:p14="http://schemas.microsoft.com/office/powerpoint/2010/main" val="30426322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14</a:t>
            </a:fld>
            <a:endParaRPr lang="en-US"/>
          </a:p>
        </p:txBody>
      </p:sp>
    </p:spTree>
    <p:extLst>
      <p:ext uri="{BB962C8B-B14F-4D97-AF65-F5344CB8AC3E}">
        <p14:creationId xmlns:p14="http://schemas.microsoft.com/office/powerpoint/2010/main" val="7727454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15</a:t>
            </a:fld>
            <a:endParaRPr lang="en-US"/>
          </a:p>
        </p:txBody>
      </p:sp>
    </p:spTree>
    <p:extLst>
      <p:ext uri="{BB962C8B-B14F-4D97-AF65-F5344CB8AC3E}">
        <p14:creationId xmlns:p14="http://schemas.microsoft.com/office/powerpoint/2010/main" val="27238157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16</a:t>
            </a:fld>
            <a:endParaRPr lang="en-US"/>
          </a:p>
        </p:txBody>
      </p:sp>
    </p:spTree>
    <p:extLst>
      <p:ext uri="{BB962C8B-B14F-4D97-AF65-F5344CB8AC3E}">
        <p14:creationId xmlns:p14="http://schemas.microsoft.com/office/powerpoint/2010/main" val="16510504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17</a:t>
            </a:fld>
            <a:endParaRPr lang="en-US"/>
          </a:p>
        </p:txBody>
      </p:sp>
    </p:spTree>
    <p:extLst>
      <p:ext uri="{BB962C8B-B14F-4D97-AF65-F5344CB8AC3E}">
        <p14:creationId xmlns:p14="http://schemas.microsoft.com/office/powerpoint/2010/main" val="36892797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18</a:t>
            </a:fld>
            <a:endParaRPr lang="en-US"/>
          </a:p>
        </p:txBody>
      </p:sp>
    </p:spTree>
    <p:extLst>
      <p:ext uri="{BB962C8B-B14F-4D97-AF65-F5344CB8AC3E}">
        <p14:creationId xmlns:p14="http://schemas.microsoft.com/office/powerpoint/2010/main" val="8259976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19</a:t>
            </a:fld>
            <a:endParaRPr lang="en-US"/>
          </a:p>
        </p:txBody>
      </p:sp>
    </p:spTree>
    <p:extLst>
      <p:ext uri="{BB962C8B-B14F-4D97-AF65-F5344CB8AC3E}">
        <p14:creationId xmlns:p14="http://schemas.microsoft.com/office/powerpoint/2010/main" val="32994085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Example of building semantic </a:t>
            </a:r>
            <a:r>
              <a:rPr lang="en-US" sz="1200" kern="1200" dirty="0" err="1">
                <a:solidFill>
                  <a:schemeClr val="tx1"/>
                </a:solidFill>
                <a:effectLst/>
                <a:latin typeface="+mn-lt"/>
                <a:ea typeface="+mn-ea"/>
                <a:cs typeface="+mn-cs"/>
              </a:rPr>
              <a:t>reprentation</a:t>
            </a:r>
            <a:r>
              <a:rPr lang="en-US" sz="1200" kern="1200" dirty="0">
                <a:solidFill>
                  <a:schemeClr val="tx1"/>
                </a:solidFill>
                <a:effectLst/>
                <a:latin typeface="+mn-lt"/>
                <a:ea typeface="+mn-ea"/>
                <a:cs typeface="+mn-cs"/>
              </a:rPr>
              <a:t>:</a:t>
            </a:r>
          </a:p>
          <a:p>
            <a:r>
              <a:rPr lang="en-US" sz="1200" kern="1200" dirty="0">
                <a:solidFill>
                  <a:schemeClr val="tx1"/>
                </a:solidFill>
                <a:effectLst/>
                <a:latin typeface="+mn-lt"/>
                <a:ea typeface="+mn-ea"/>
                <a:cs typeface="+mn-cs"/>
              </a:rPr>
              <a:t>What states border Texas? </a:t>
            </a:r>
            <a:r>
              <a:rPr lang="en-US" sz="1200" kern="1200" dirty="0">
                <a:solidFill>
                  <a:schemeClr val="tx1"/>
                </a:solidFill>
                <a:effectLst/>
                <a:latin typeface="+mn-lt"/>
                <a:ea typeface="+mn-ea"/>
                <a:cs typeface="+mn-cs"/>
                <a:sym typeface="Wingdings" pitchFamily="2" charset="2"/>
              </a:rPr>
              <a:t> </a:t>
            </a:r>
            <a:r>
              <a:rPr lang="en-US" sz="1200" kern="1200" dirty="0" err="1">
                <a:solidFill>
                  <a:schemeClr val="tx1"/>
                </a:solidFill>
                <a:effectLst/>
                <a:latin typeface="+mn-lt"/>
                <a:ea typeface="+mn-ea"/>
                <a:cs typeface="+mn-cs"/>
                <a:sym typeface="Wingdings" pitchFamily="2" charset="2"/>
              </a:rPr>
              <a:t>ƛ</a:t>
            </a:r>
            <a:r>
              <a:rPr lang="en-US" sz="1200" kern="1200" dirty="0" err="1">
                <a:solidFill>
                  <a:schemeClr val="tx1"/>
                </a:solidFill>
                <a:effectLst/>
                <a:latin typeface="+mn-lt"/>
                <a:ea typeface="+mn-ea"/>
                <a:cs typeface="+mn-cs"/>
              </a:rPr>
              <a:t>x:state</a:t>
            </a:r>
            <a:r>
              <a:rPr lang="en-US" sz="1200" kern="1200" dirty="0">
                <a:solidFill>
                  <a:schemeClr val="tx1"/>
                </a:solidFill>
                <a:effectLst/>
                <a:latin typeface="+mn-lt"/>
                <a:ea typeface="+mn-ea"/>
                <a:cs typeface="+mn-cs"/>
              </a:rPr>
              <a:t>(x)^borders(x; </a:t>
            </a:r>
            <a:r>
              <a:rPr lang="en-US" sz="1200" kern="1200" dirty="0" err="1">
                <a:solidFill>
                  <a:schemeClr val="tx1"/>
                </a:solidFill>
                <a:effectLst/>
                <a:latin typeface="+mn-lt"/>
                <a:ea typeface="+mn-ea"/>
                <a:cs typeface="+mn-cs"/>
              </a:rPr>
              <a:t>texas</a:t>
            </a:r>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When was Ada Lovelace born? </a:t>
            </a:r>
            <a:r>
              <a:rPr lang="en-US" sz="1200" kern="1200" dirty="0">
                <a:solidFill>
                  <a:schemeClr val="tx1"/>
                </a:solidFill>
                <a:effectLst/>
                <a:latin typeface="+mn-lt"/>
                <a:ea typeface="+mn-ea"/>
                <a:cs typeface="+mn-cs"/>
                <a:sym typeface="Wingdings" pitchFamily="2" charset="2"/>
              </a:rPr>
              <a:t></a:t>
            </a:r>
            <a:r>
              <a:rPr lang="en-US" sz="1200" kern="1200" dirty="0">
                <a:solidFill>
                  <a:schemeClr val="tx1"/>
                </a:solidFill>
                <a:effectLst/>
                <a:latin typeface="+mn-lt"/>
                <a:ea typeface="+mn-ea"/>
                <a:cs typeface="+mn-cs"/>
              </a:rPr>
              <a:t> birth-year (Ada Lovelace, ?x).</a:t>
            </a:r>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2</a:t>
            </a:fld>
            <a:endParaRPr lang="en-US"/>
          </a:p>
        </p:txBody>
      </p:sp>
    </p:spTree>
    <p:extLst>
      <p:ext uri="{BB962C8B-B14F-4D97-AF65-F5344CB8AC3E}">
        <p14:creationId xmlns:p14="http://schemas.microsoft.com/office/powerpoint/2010/main" val="34585051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20</a:t>
            </a:fld>
            <a:endParaRPr lang="en-US"/>
          </a:p>
        </p:txBody>
      </p:sp>
    </p:spTree>
    <p:extLst>
      <p:ext uri="{BB962C8B-B14F-4D97-AF65-F5344CB8AC3E}">
        <p14:creationId xmlns:p14="http://schemas.microsoft.com/office/powerpoint/2010/main" val="60535992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21</a:t>
            </a:fld>
            <a:endParaRPr lang="en-US"/>
          </a:p>
        </p:txBody>
      </p:sp>
    </p:spTree>
    <p:extLst>
      <p:ext uri="{BB962C8B-B14F-4D97-AF65-F5344CB8AC3E}">
        <p14:creationId xmlns:p14="http://schemas.microsoft.com/office/powerpoint/2010/main" val="251733622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22</a:t>
            </a:fld>
            <a:endParaRPr lang="en-US"/>
          </a:p>
        </p:txBody>
      </p:sp>
    </p:spTree>
    <p:extLst>
      <p:ext uri="{BB962C8B-B14F-4D97-AF65-F5344CB8AC3E}">
        <p14:creationId xmlns:p14="http://schemas.microsoft.com/office/powerpoint/2010/main" val="56879549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23</a:t>
            </a:fld>
            <a:endParaRPr lang="en-US"/>
          </a:p>
        </p:txBody>
      </p:sp>
    </p:spTree>
    <p:extLst>
      <p:ext uri="{BB962C8B-B14F-4D97-AF65-F5344CB8AC3E}">
        <p14:creationId xmlns:p14="http://schemas.microsoft.com/office/powerpoint/2010/main" val="156805721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24</a:t>
            </a:fld>
            <a:endParaRPr lang="en-US"/>
          </a:p>
        </p:txBody>
      </p:sp>
    </p:spTree>
    <p:extLst>
      <p:ext uri="{BB962C8B-B14F-4D97-AF65-F5344CB8AC3E}">
        <p14:creationId xmlns:p14="http://schemas.microsoft.com/office/powerpoint/2010/main" val="338540582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25</a:t>
            </a:fld>
            <a:endParaRPr lang="en-US"/>
          </a:p>
        </p:txBody>
      </p:sp>
    </p:spTree>
    <p:extLst>
      <p:ext uri="{BB962C8B-B14F-4D97-AF65-F5344CB8AC3E}">
        <p14:creationId xmlns:p14="http://schemas.microsoft.com/office/powerpoint/2010/main" val="189471744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26</a:t>
            </a:fld>
            <a:endParaRPr lang="en-US"/>
          </a:p>
        </p:txBody>
      </p:sp>
    </p:spTree>
    <p:extLst>
      <p:ext uri="{BB962C8B-B14F-4D97-AF65-F5344CB8AC3E}">
        <p14:creationId xmlns:p14="http://schemas.microsoft.com/office/powerpoint/2010/main" val="27462433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27</a:t>
            </a:fld>
            <a:endParaRPr lang="en-US"/>
          </a:p>
        </p:txBody>
      </p:sp>
    </p:spTree>
    <p:extLst>
      <p:ext uri="{BB962C8B-B14F-4D97-AF65-F5344CB8AC3E}">
        <p14:creationId xmlns:p14="http://schemas.microsoft.com/office/powerpoint/2010/main" val="201144420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28</a:t>
            </a:fld>
            <a:endParaRPr lang="en-US"/>
          </a:p>
        </p:txBody>
      </p:sp>
    </p:spTree>
    <p:extLst>
      <p:ext uri="{BB962C8B-B14F-4D97-AF65-F5344CB8AC3E}">
        <p14:creationId xmlns:p14="http://schemas.microsoft.com/office/powerpoint/2010/main" val="405482700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29</a:t>
            </a:fld>
            <a:endParaRPr lang="en-US"/>
          </a:p>
        </p:txBody>
      </p:sp>
    </p:spTree>
    <p:extLst>
      <p:ext uri="{BB962C8B-B14F-4D97-AF65-F5344CB8AC3E}">
        <p14:creationId xmlns:p14="http://schemas.microsoft.com/office/powerpoint/2010/main" val="22829884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3</a:t>
            </a:fld>
            <a:endParaRPr lang="en-US"/>
          </a:p>
        </p:txBody>
      </p:sp>
    </p:spTree>
    <p:extLst>
      <p:ext uri="{BB962C8B-B14F-4D97-AF65-F5344CB8AC3E}">
        <p14:creationId xmlns:p14="http://schemas.microsoft.com/office/powerpoint/2010/main" val="308576784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30</a:t>
            </a:fld>
            <a:endParaRPr lang="en-US"/>
          </a:p>
        </p:txBody>
      </p:sp>
    </p:spTree>
    <p:extLst>
      <p:ext uri="{BB962C8B-B14F-4D97-AF65-F5344CB8AC3E}">
        <p14:creationId xmlns:p14="http://schemas.microsoft.com/office/powerpoint/2010/main" val="296842085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31</a:t>
            </a:fld>
            <a:endParaRPr lang="en-US"/>
          </a:p>
        </p:txBody>
      </p:sp>
    </p:spTree>
    <p:extLst>
      <p:ext uri="{BB962C8B-B14F-4D97-AF65-F5344CB8AC3E}">
        <p14:creationId xmlns:p14="http://schemas.microsoft.com/office/powerpoint/2010/main" val="13431732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4</a:t>
            </a:fld>
            <a:endParaRPr lang="en-US"/>
          </a:p>
        </p:txBody>
      </p:sp>
    </p:spTree>
    <p:extLst>
      <p:ext uri="{BB962C8B-B14F-4D97-AF65-F5344CB8AC3E}">
        <p14:creationId xmlns:p14="http://schemas.microsoft.com/office/powerpoint/2010/main" val="18390943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5</a:t>
            </a:fld>
            <a:endParaRPr lang="en-US"/>
          </a:p>
        </p:txBody>
      </p:sp>
    </p:spTree>
    <p:extLst>
      <p:ext uri="{BB962C8B-B14F-4D97-AF65-F5344CB8AC3E}">
        <p14:creationId xmlns:p14="http://schemas.microsoft.com/office/powerpoint/2010/main" val="1805851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6</a:t>
            </a:fld>
            <a:endParaRPr lang="en-US"/>
          </a:p>
        </p:txBody>
      </p:sp>
    </p:spTree>
    <p:extLst>
      <p:ext uri="{BB962C8B-B14F-4D97-AF65-F5344CB8AC3E}">
        <p14:creationId xmlns:p14="http://schemas.microsoft.com/office/powerpoint/2010/main" val="22191497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7</a:t>
            </a:fld>
            <a:endParaRPr lang="en-US"/>
          </a:p>
        </p:txBody>
      </p:sp>
    </p:spTree>
    <p:extLst>
      <p:ext uri="{BB962C8B-B14F-4D97-AF65-F5344CB8AC3E}">
        <p14:creationId xmlns:p14="http://schemas.microsoft.com/office/powerpoint/2010/main" val="33604612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Segmentation component problem example: </a:t>
            </a:r>
            <a:endParaRPr lang="en-US" sz="1400" dirty="0"/>
          </a:p>
          <a:p>
            <a:r>
              <a:rPr lang="en-US" sz="1200" kern="1200" dirty="0">
                <a:solidFill>
                  <a:schemeClr val="tx1"/>
                </a:solidFill>
                <a:effectLst/>
                <a:latin typeface="+mn-lt"/>
                <a:ea typeface="+mn-ea"/>
                <a:cs typeface="+mn-cs"/>
              </a:rPr>
              <a:t>A system that labeled “American” but not “American Airlines” as an organization would cause two errors, a false positive for O and a false negative for I-ORG.</a:t>
            </a:r>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8</a:t>
            </a:fld>
            <a:endParaRPr lang="en-US"/>
          </a:p>
        </p:txBody>
      </p:sp>
    </p:spTree>
    <p:extLst>
      <p:ext uri="{BB962C8B-B14F-4D97-AF65-F5344CB8AC3E}">
        <p14:creationId xmlns:p14="http://schemas.microsoft.com/office/powerpoint/2010/main" val="5506350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9</a:t>
            </a:fld>
            <a:endParaRPr lang="en-US"/>
          </a:p>
        </p:txBody>
      </p:sp>
    </p:spTree>
    <p:extLst>
      <p:ext uri="{BB962C8B-B14F-4D97-AF65-F5344CB8AC3E}">
        <p14:creationId xmlns:p14="http://schemas.microsoft.com/office/powerpoint/2010/main" val="39962271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22960" y="758952"/>
            <a:ext cx="75438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825038" y="4455621"/>
            <a:ext cx="75438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40CDC23-E565-C848-9AF6-12BD09C53D91}" type="datetimeFigureOut">
              <a:rPr lang="en-US" smtClean="0"/>
              <a:t>2/23/20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sp>
        <p:nvSpPr>
          <p:cNvPr id="11" name="Rectangle 10"/>
          <p:cNvSpPr/>
          <p:nvPr userDrawn="1"/>
        </p:nvSpPr>
        <p:spPr>
          <a:xfrm rot="16200000">
            <a:off x="-3406514" y="3331563"/>
            <a:ext cx="6858002" cy="19487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userDrawn="1"/>
        </p:nvSpPr>
        <p:spPr>
          <a:xfrm rot="16200000" flipV="1">
            <a:off x="-3299855" y="3421128"/>
            <a:ext cx="6858003"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4384129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40CDC23-E565-C848-9AF6-12BD09C53D91}" type="datetimeFigureOut">
              <a:rPr lang="en-US" smtClean="0"/>
              <a:t>2/23/20</a:t>
            </a:fld>
            <a:endParaRPr lang="en-US"/>
          </a:p>
        </p:txBody>
      </p:sp>
      <p:sp>
        <p:nvSpPr>
          <p:cNvPr id="5" name="Footer Placeholder 4"/>
          <p:cNvSpPr>
            <a:spLocks noGrp="1"/>
          </p:cNvSpPr>
          <p:nvPr>
            <p:ph type="ftr" sz="quarter" idx="11"/>
          </p:nvPr>
        </p:nvSpPr>
        <p:spPr>
          <a:xfrm>
            <a:off x="2764639" y="6705600"/>
            <a:ext cx="3617103" cy="119311"/>
          </a:xfrm>
        </p:spPr>
        <p:txBody>
          <a:bodyPr/>
          <a:lstStyle>
            <a:lvl1pPr>
              <a:defRPr sz="800">
                <a:solidFill>
                  <a:schemeClr val="tx1"/>
                </a:solidFill>
              </a:defRPr>
            </a:lvl1pPr>
          </a:lstStyle>
          <a:p>
            <a:r>
              <a:rPr lang="en-US" dirty="0"/>
              <a:t>Slides adapted from Jure </a:t>
            </a:r>
            <a:r>
              <a:rPr lang="en-US" dirty="0" err="1"/>
              <a:t>Leskovec</a:t>
            </a:r>
            <a:endParaRPr lang="en-US" sz="700" dirty="0"/>
          </a:p>
          <a:p>
            <a:endParaRPr lang="en-US" dirty="0"/>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418468667"/>
      </p:ext>
    </p:extLst>
  </p:cSld>
  <p:clrMapOvr>
    <a:masterClrMapping/>
  </p:clrMapOvr>
  <p:extLst>
    <p:ext uri="{DCECCB84-F9BA-43D5-87BE-67443E8EF086}">
      <p15:sldGuideLst xmlns:p15="http://schemas.microsoft.com/office/powerpoint/2012/main">
        <p15:guide id="1" orient="horz" pos="2160">
          <p15:clr>
            <a:srgbClr val="FBAE40"/>
          </p15:clr>
        </p15:guide>
        <p15:guide id="2" pos="288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22960" y="758952"/>
            <a:ext cx="75438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822960" y="4453128"/>
            <a:ext cx="75438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0CDC23-E565-C848-9AF6-12BD09C53D91}" type="datetimeFigureOut">
              <a:rPr lang="en-US" smtClean="0"/>
              <a:t>2/23/20</a:t>
            </a:fld>
            <a:endParaRPr lang="en-US"/>
          </a:p>
        </p:txBody>
      </p:sp>
      <p:sp>
        <p:nvSpPr>
          <p:cNvPr id="5" name="Footer Placeholder 4"/>
          <p:cNvSpPr>
            <a:spLocks noGrp="1"/>
          </p:cNvSpPr>
          <p:nvPr>
            <p:ph type="ftr" sz="quarter" idx="11"/>
          </p:nvPr>
        </p:nvSpPr>
        <p:spPr/>
        <p:txBody>
          <a:bodyPr/>
          <a:lstStyle>
            <a:lvl1pPr>
              <a:defRPr>
                <a:solidFill>
                  <a:schemeClr val="tx1"/>
                </a:solidFill>
              </a:defRPr>
            </a:lvl1pPr>
          </a:lstStyle>
          <a:p>
            <a:endParaRPr lang="en-US" dirty="0"/>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Rectangle 9"/>
          <p:cNvSpPr/>
          <p:nvPr userDrawn="1"/>
        </p:nvSpPr>
        <p:spPr>
          <a:xfrm rot="16200000">
            <a:off x="-3414009" y="3339058"/>
            <a:ext cx="6858002" cy="17988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userDrawn="1"/>
        </p:nvSpPr>
        <p:spPr>
          <a:xfrm rot="16200000" flipV="1">
            <a:off x="-3329835" y="3406138"/>
            <a:ext cx="6858003"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8562831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822960" y="286604"/>
            <a:ext cx="75438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822960" y="1845734"/>
            <a:ext cx="370332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440" y="1845736"/>
            <a:ext cx="3703320" cy="402335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40CDC23-E565-C848-9AF6-12BD09C53D91}" type="datetimeFigureOut">
              <a:rPr lang="en-US" smtClean="0"/>
              <a:t>2/23/20</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6987481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822960" y="286604"/>
            <a:ext cx="75438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82296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22960" y="2582334"/>
            <a:ext cx="370332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6344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63440" y="2582334"/>
            <a:ext cx="370332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40CDC23-E565-C848-9AF6-12BD09C53D91}" type="datetimeFigureOut">
              <a:rPr lang="en-US" smtClean="0"/>
              <a:t>2/23/20</a:t>
            </a:fld>
            <a:endParaRPr lang="en-US"/>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17826703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40CDC23-E565-C848-9AF6-12BD09C53D91}" type="datetimeFigureOut">
              <a:rPr lang="en-US" smtClean="0"/>
              <a:t>2/23/20</a:t>
            </a:fld>
            <a:endParaRPr lang="en-US"/>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3032630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3"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594359"/>
            <a:ext cx="24003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3460237" y="731520"/>
            <a:ext cx="5009393"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42900" y="2926080"/>
            <a:ext cx="24003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349134" y="6459786"/>
            <a:ext cx="1963883" cy="365125"/>
          </a:xfrm>
        </p:spPr>
        <p:txBody>
          <a:bodyPr/>
          <a:lstStyle>
            <a:lvl1pPr algn="l">
              <a:defRPr/>
            </a:lvl1pPr>
          </a:lstStyle>
          <a:p>
            <a:fld id="{240CDC23-E565-C848-9AF6-12BD09C53D91}" type="datetimeFigureOut">
              <a:rPr lang="en-US" smtClean="0"/>
              <a:t>2/23/20</a:t>
            </a:fld>
            <a:endParaRPr lang="en-US"/>
          </a:p>
        </p:txBody>
      </p:sp>
      <p:sp>
        <p:nvSpPr>
          <p:cNvPr id="6" name="Footer Placeholder 5"/>
          <p:cNvSpPr>
            <a:spLocks noGrp="1"/>
          </p:cNvSpPr>
          <p:nvPr>
            <p:ph type="ftr" sz="quarter" idx="11"/>
          </p:nvPr>
        </p:nvSpPr>
        <p:spPr>
          <a:xfrm>
            <a:off x="3600450" y="6459786"/>
            <a:ext cx="348615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D07771B2-D7F7-364E-B6F3-F7FE93606BCE}" type="slidenum">
              <a:rPr lang="en-US" smtClean="0"/>
              <a:t>‹#›</a:t>
            </a:fld>
            <a:endParaRPr lang="en-US"/>
          </a:p>
        </p:txBody>
      </p:sp>
    </p:spTree>
    <p:extLst>
      <p:ext uri="{BB962C8B-B14F-4D97-AF65-F5344CB8AC3E}">
        <p14:creationId xmlns:p14="http://schemas.microsoft.com/office/powerpoint/2010/main" val="4697144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40CDC23-E565-C848-9AF6-12BD09C53D91}" type="datetimeFigureOut">
              <a:rPr lang="en-US" smtClean="0"/>
              <a:t>2/23/20</a:t>
            </a:fld>
            <a:r>
              <a:rPr lang="en-US" dirty="0" err="1"/>
              <a:t>sss</a:t>
            </a:r>
            <a:endParaRPr lang="en-US" dirty="0"/>
          </a:p>
        </p:txBody>
      </p:sp>
      <p:sp>
        <p:nvSpPr>
          <p:cNvPr id="5" name="Footer Placeholder 4"/>
          <p:cNvSpPr>
            <a:spLocks noGrp="1"/>
          </p:cNvSpPr>
          <p:nvPr>
            <p:ph type="ftr" sz="quarter" idx="11"/>
          </p:nvPr>
        </p:nvSpPr>
        <p:spPr/>
        <p:txBody>
          <a:bodyPr/>
          <a:lstStyle>
            <a:lvl1pPr>
              <a:defRPr>
                <a:solidFill>
                  <a:schemeClr val="tx1"/>
                </a:solidFill>
              </a:defRPr>
            </a:lvl1pPr>
          </a:lstStyle>
          <a:p>
            <a:r>
              <a:rPr lang="en-US" dirty="0"/>
              <a:t>Slides adapted from Jure </a:t>
            </a:r>
            <a:r>
              <a:rPr lang="en-US" dirty="0" err="1"/>
              <a:t>Leskovec</a:t>
            </a:r>
            <a:endParaRPr lang="en-US" sz="800" dirty="0"/>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17979870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itle" preserve="1">
  <p:cSld name="1_Title Slide">
    <p:spTree>
      <p:nvGrpSpPr>
        <p:cNvPr id="1" name=""/>
        <p:cNvGrpSpPr/>
        <p:nvPr/>
      </p:nvGrpSpPr>
      <p:grpSpPr>
        <a:xfrm>
          <a:off x="0" y="0"/>
          <a:ext cx="0" cy="0"/>
          <a:chOff x="0" y="0"/>
          <a:chExt cx="0" cy="0"/>
        </a:xfrm>
      </p:grpSpPr>
      <p:sp>
        <p:nvSpPr>
          <p:cNvPr id="205826" name="Rectangle 2"/>
          <p:cNvSpPr>
            <a:spLocks noGrp="1" noChangeArrowheads="1"/>
          </p:cNvSpPr>
          <p:nvPr>
            <p:ph type="ctrTitle"/>
          </p:nvPr>
        </p:nvSpPr>
        <p:spPr>
          <a:xfrm>
            <a:off x="4572000" y="681037"/>
            <a:ext cx="3890964" cy="1731963"/>
          </a:xfrm>
        </p:spPr>
        <p:txBody>
          <a:bodyPr/>
          <a:lstStyle>
            <a:lvl1pPr algn="ctr">
              <a:defRPr sz="3200" b="1"/>
            </a:lvl1pPr>
          </a:lstStyle>
          <a:p>
            <a:r>
              <a:rPr lang="en-US"/>
              <a:t>Click to edit Master title style</a:t>
            </a:r>
            <a:endParaRPr lang="en-US" dirty="0"/>
          </a:p>
        </p:txBody>
      </p:sp>
      <p:sp>
        <p:nvSpPr>
          <p:cNvPr id="205827" name="Rectangle 3"/>
          <p:cNvSpPr>
            <a:spLocks noGrp="1" noChangeArrowheads="1"/>
          </p:cNvSpPr>
          <p:nvPr>
            <p:ph type="subTitle" idx="1"/>
          </p:nvPr>
        </p:nvSpPr>
        <p:spPr>
          <a:xfrm>
            <a:off x="4572000" y="3835400"/>
            <a:ext cx="3886200" cy="2235200"/>
          </a:xfrm>
        </p:spPr>
        <p:txBody>
          <a:bodyPr/>
          <a:lstStyle>
            <a:lvl1pPr marL="0" indent="0" algn="ctr">
              <a:spcBef>
                <a:spcPts val="900"/>
              </a:spcBef>
              <a:buFont typeface="Times" pitchFamily="-65" charset="0"/>
              <a:buNone/>
              <a:defRPr/>
            </a:lvl1pPr>
          </a:lstStyle>
          <a:p>
            <a:r>
              <a:rPr lang="en-US"/>
              <a:t>Click to edit Master subtitle style</a:t>
            </a:r>
            <a:endParaRPr lang="en-US" dirty="0"/>
          </a:p>
        </p:txBody>
      </p:sp>
      <p:sp>
        <p:nvSpPr>
          <p:cNvPr id="5" name="Rectangle 4"/>
          <p:cNvSpPr>
            <a:spLocks noGrp="1" noChangeArrowheads="1"/>
          </p:cNvSpPr>
          <p:nvPr>
            <p:ph type="dt" sz="half" idx="10"/>
          </p:nvPr>
        </p:nvSpPr>
        <p:spPr>
          <a:xfrm>
            <a:off x="7239000" y="6273800"/>
            <a:ext cx="1219200" cy="457200"/>
          </a:xfrm>
        </p:spPr>
        <p:txBody>
          <a:bodyPr anchor="b"/>
          <a:lstStyle>
            <a:lvl1pPr>
              <a:defRPr>
                <a:solidFill>
                  <a:schemeClr val="bg2"/>
                </a:solidFill>
              </a:defRPr>
            </a:lvl1pPr>
          </a:lstStyle>
          <a:p>
            <a:pPr>
              <a:defRPr/>
            </a:pPr>
            <a:endParaRPr lang="en-US" dirty="0"/>
          </a:p>
        </p:txBody>
      </p:sp>
      <p:sp>
        <p:nvSpPr>
          <p:cNvPr id="6" name="Rectangle 5"/>
          <p:cNvSpPr>
            <a:spLocks noGrp="1" noChangeArrowheads="1"/>
          </p:cNvSpPr>
          <p:nvPr>
            <p:ph type="ftr" sz="quarter" idx="11"/>
          </p:nvPr>
        </p:nvSpPr>
        <p:spPr>
          <a:xfrm>
            <a:off x="5334000" y="6273800"/>
            <a:ext cx="1905000" cy="457200"/>
          </a:xfrm>
        </p:spPr>
        <p:txBody>
          <a:bodyPr anchor="b"/>
          <a:lstStyle>
            <a:lvl1pPr>
              <a:defRPr>
                <a:solidFill>
                  <a:schemeClr val="bg2"/>
                </a:solidFill>
              </a:defRPr>
            </a:lvl1pPr>
          </a:lstStyle>
          <a:p>
            <a:pPr>
              <a:defRPr/>
            </a:pPr>
            <a:endParaRPr lang="en-US" dirty="0"/>
          </a:p>
        </p:txBody>
      </p:sp>
      <p:sp>
        <p:nvSpPr>
          <p:cNvPr id="11" name="Rectangle 6"/>
          <p:cNvSpPr>
            <a:spLocks noGrp="1" noChangeArrowheads="1"/>
          </p:cNvSpPr>
          <p:nvPr>
            <p:ph type="sldNum" sz="quarter" idx="12"/>
          </p:nvPr>
        </p:nvSpPr>
        <p:spPr>
          <a:xfrm>
            <a:off x="4572000" y="6273800"/>
            <a:ext cx="765174" cy="457200"/>
          </a:xfrm>
        </p:spPr>
        <p:txBody>
          <a:bodyPr anchor="b"/>
          <a:lstStyle>
            <a:lvl1pPr>
              <a:defRPr>
                <a:solidFill>
                  <a:schemeClr val="bg2"/>
                </a:solidFill>
              </a:defRPr>
            </a:lvl1pPr>
          </a:lstStyle>
          <a:p>
            <a:fld id="{E74C7FEE-6B48-4643-BCFB-F13B0E13E171}" type="slidenum">
              <a:rPr lang="en-US"/>
              <a:pPr/>
              <a:t>‹#›</a:t>
            </a:fld>
            <a:endParaRPr lang="en-US" dirty="0"/>
          </a:p>
        </p:txBody>
      </p:sp>
    </p:spTree>
    <p:extLst>
      <p:ext uri="{BB962C8B-B14F-4D97-AF65-F5344CB8AC3E}">
        <p14:creationId xmlns:p14="http://schemas.microsoft.com/office/powerpoint/2010/main" val="8468568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p:nvSpPr>
        <p:spPr>
          <a:xfrm rot="16200000">
            <a:off x="-3375856" y="3330886"/>
            <a:ext cx="6858002" cy="19622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rot="16200000" flipV="1">
            <a:off x="-3299855" y="3421128"/>
            <a:ext cx="6858003"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822960" y="286604"/>
            <a:ext cx="75438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822959" y="1845734"/>
            <a:ext cx="7543801"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2961" y="6459786"/>
            <a:ext cx="1854203" cy="365125"/>
          </a:xfrm>
          <a:prstGeom prst="rect">
            <a:avLst/>
          </a:prstGeom>
        </p:spPr>
        <p:txBody>
          <a:bodyPr vert="horz" lIns="91440" tIns="45720" rIns="91440" bIns="45720" rtlCol="0" anchor="ctr"/>
          <a:lstStyle>
            <a:lvl1pPr algn="l">
              <a:defRPr sz="900">
                <a:solidFill>
                  <a:srgbClr val="FFFFFF"/>
                </a:solidFill>
              </a:defRPr>
            </a:lvl1pPr>
          </a:lstStyle>
          <a:p>
            <a:fld id="{240CDC23-E565-C848-9AF6-12BD09C53D91}" type="datetimeFigureOut">
              <a:rPr lang="en-US" smtClean="0"/>
              <a:t>2/23/20</a:t>
            </a:fld>
            <a:endParaRPr lang="en-US"/>
          </a:p>
        </p:txBody>
      </p:sp>
      <p:sp>
        <p:nvSpPr>
          <p:cNvPr id="5" name="Footer Placeholder 4"/>
          <p:cNvSpPr>
            <a:spLocks noGrp="1"/>
          </p:cNvSpPr>
          <p:nvPr>
            <p:ph type="ftr" sz="quarter" idx="3"/>
          </p:nvPr>
        </p:nvSpPr>
        <p:spPr>
          <a:xfrm>
            <a:off x="2764639" y="6459786"/>
            <a:ext cx="3617103"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7425344" y="6459786"/>
            <a:ext cx="984019" cy="365125"/>
          </a:xfrm>
          <a:prstGeom prst="rect">
            <a:avLst/>
          </a:prstGeom>
        </p:spPr>
        <p:txBody>
          <a:bodyPr vert="horz" lIns="91440" tIns="45720" rIns="91440" bIns="45720" rtlCol="0" anchor="ctr"/>
          <a:lstStyle>
            <a:lvl1pPr algn="r">
              <a:defRPr sz="1050">
                <a:solidFill>
                  <a:srgbClr val="FFFFFF"/>
                </a:solidFill>
              </a:defRPr>
            </a:lvl1pPr>
          </a:lstStyle>
          <a:p>
            <a:fld id="{D07771B2-D7F7-364E-B6F3-F7FE93606BCE}" type="slidenum">
              <a:rPr lang="en-US" smtClean="0"/>
              <a:t>‹#›</a:t>
            </a:fld>
            <a:endParaRPr lang="en-US"/>
          </a:p>
        </p:txBody>
      </p:sp>
    </p:spTree>
    <p:extLst>
      <p:ext uri="{BB962C8B-B14F-4D97-AF65-F5344CB8AC3E}">
        <p14:creationId xmlns:p14="http://schemas.microsoft.com/office/powerpoint/2010/main" val="841194384"/>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8" r:id="rId9"/>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a:solidFill>
                  <a:srgbClr val="C00000"/>
                </a:solidFill>
              </a:rPr>
              <a:t>Information Extraction</a:t>
            </a:r>
            <a:endParaRPr lang="en-US" dirty="0"/>
          </a:p>
        </p:txBody>
      </p:sp>
      <p:sp>
        <p:nvSpPr>
          <p:cNvPr id="5" name="Subtitle 4"/>
          <p:cNvSpPr>
            <a:spLocks noGrp="1"/>
          </p:cNvSpPr>
          <p:nvPr>
            <p:ph type="subTitle" idx="1"/>
          </p:nvPr>
        </p:nvSpPr>
        <p:spPr/>
        <p:txBody>
          <a:bodyPr/>
          <a:lstStyle/>
          <a:p>
            <a:r>
              <a:rPr lang="en-US" dirty="0" err="1"/>
              <a:t>Jurafsky</a:t>
            </a:r>
            <a:r>
              <a:rPr lang="en-US" dirty="0"/>
              <a:t> and Martin Chapter 18</a:t>
            </a:r>
          </a:p>
        </p:txBody>
      </p:sp>
    </p:spTree>
    <p:extLst>
      <p:ext uri="{BB962C8B-B14F-4D97-AF65-F5344CB8AC3E}">
        <p14:creationId xmlns:p14="http://schemas.microsoft.com/office/powerpoint/2010/main" val="13880663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A picture containing table, people, woman, red&#10;&#10;Description automatically generated">
            <a:extLst>
              <a:ext uri="{FF2B5EF4-FFF2-40B4-BE49-F238E27FC236}">
                <a16:creationId xmlns:a16="http://schemas.microsoft.com/office/drawing/2014/main" id="{AC2F681F-7B45-A64E-ACD3-B4B1C36A2654}"/>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86021" y="1143000"/>
            <a:ext cx="8171958" cy="2666999"/>
          </a:xfrm>
        </p:spPr>
      </p:pic>
      <p:sp>
        <p:nvSpPr>
          <p:cNvPr id="9" name="TextBox 8">
            <a:extLst>
              <a:ext uri="{FF2B5EF4-FFF2-40B4-BE49-F238E27FC236}">
                <a16:creationId xmlns:a16="http://schemas.microsoft.com/office/drawing/2014/main" id="{D684015F-228A-9445-937C-87CE2FCDDC7F}"/>
              </a:ext>
            </a:extLst>
          </p:cNvPr>
          <p:cNvSpPr txBox="1"/>
          <p:nvPr/>
        </p:nvSpPr>
        <p:spPr>
          <a:xfrm>
            <a:off x="486021" y="4330005"/>
            <a:ext cx="7702892" cy="1384995"/>
          </a:xfrm>
          <a:prstGeom prst="rect">
            <a:avLst/>
          </a:prstGeom>
          <a:noFill/>
        </p:spPr>
        <p:txBody>
          <a:bodyPr wrap="square" rtlCol="0">
            <a:spAutoFit/>
          </a:bodyPr>
          <a:lstStyle/>
          <a:p>
            <a:r>
              <a:rPr lang="en-US" sz="2800" dirty="0"/>
              <a:t>Tim Wagner </a:t>
            </a:r>
            <a:r>
              <a:rPr lang="en-US" sz="2800" b="1" dirty="0"/>
              <a:t>[is a spokesman] </a:t>
            </a:r>
            <a:r>
              <a:rPr lang="en-US" sz="2800" dirty="0"/>
              <a:t>for American Airlines.</a:t>
            </a:r>
          </a:p>
          <a:p>
            <a:r>
              <a:rPr lang="en-US" sz="2800" dirty="0"/>
              <a:t>United </a:t>
            </a:r>
            <a:r>
              <a:rPr lang="en-US" sz="2800" b="1" dirty="0"/>
              <a:t>[is a unit of] </a:t>
            </a:r>
            <a:r>
              <a:rPr lang="en-US" sz="2800" dirty="0"/>
              <a:t>UAL Corp.</a:t>
            </a:r>
          </a:p>
          <a:p>
            <a:r>
              <a:rPr lang="en-US" sz="2800" dirty="0"/>
              <a:t>American </a:t>
            </a:r>
            <a:r>
              <a:rPr lang="en-US" sz="2800" b="1" dirty="0"/>
              <a:t>[is a unit of] </a:t>
            </a:r>
            <a:r>
              <a:rPr lang="en-US" sz="2800" dirty="0"/>
              <a:t>AMR.</a:t>
            </a:r>
          </a:p>
        </p:txBody>
      </p:sp>
    </p:spTree>
    <p:extLst>
      <p:ext uri="{BB962C8B-B14F-4D97-AF65-F5344CB8AC3E}">
        <p14:creationId xmlns:p14="http://schemas.microsoft.com/office/powerpoint/2010/main" val="38194885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picture containing fruit, food&#10;&#10;Description automatically generated">
            <a:extLst>
              <a:ext uri="{FF2B5EF4-FFF2-40B4-BE49-F238E27FC236}">
                <a16:creationId xmlns:a16="http://schemas.microsoft.com/office/drawing/2014/main" id="{9E539324-D4C6-8746-954C-41BC2CC604A7}"/>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09599" y="403030"/>
            <a:ext cx="8236479" cy="3940370"/>
          </a:xfrm>
        </p:spPr>
      </p:pic>
      <p:pic>
        <p:nvPicPr>
          <p:cNvPr id="10" name="Picture 9" descr="A screenshot of a cell phone&#10;&#10;Description automatically generated">
            <a:extLst>
              <a:ext uri="{FF2B5EF4-FFF2-40B4-BE49-F238E27FC236}">
                <a16:creationId xmlns:a16="http://schemas.microsoft.com/office/drawing/2014/main" id="{F34D7AE9-0C5E-BD43-A644-CF362F94764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2710" y="4572000"/>
            <a:ext cx="7918580" cy="1447800"/>
          </a:xfrm>
          <a:prstGeom prst="rect">
            <a:avLst/>
          </a:prstGeom>
        </p:spPr>
      </p:pic>
    </p:spTree>
    <p:extLst>
      <p:ext uri="{BB962C8B-B14F-4D97-AF65-F5344CB8AC3E}">
        <p14:creationId xmlns:p14="http://schemas.microsoft.com/office/powerpoint/2010/main" val="25955118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CA8DF-1FA2-2547-9624-8324D5A62BD8}"/>
              </a:ext>
            </a:extLst>
          </p:cNvPr>
          <p:cNvSpPr>
            <a:spLocks noGrp="1"/>
          </p:cNvSpPr>
          <p:nvPr>
            <p:ph type="title"/>
          </p:nvPr>
        </p:nvSpPr>
        <p:spPr/>
        <p:txBody>
          <a:bodyPr/>
          <a:lstStyle/>
          <a:p>
            <a:r>
              <a:rPr lang="en-US" dirty="0"/>
              <a:t>Unified Medical Language System</a:t>
            </a:r>
          </a:p>
        </p:txBody>
      </p:sp>
      <p:sp>
        <p:nvSpPr>
          <p:cNvPr id="3" name="Content Placeholder 2">
            <a:extLst>
              <a:ext uri="{FF2B5EF4-FFF2-40B4-BE49-F238E27FC236}">
                <a16:creationId xmlns:a16="http://schemas.microsoft.com/office/drawing/2014/main" id="{D785FD96-D58D-CC44-B9F6-14F6AB525F32}"/>
              </a:ext>
            </a:extLst>
          </p:cNvPr>
          <p:cNvSpPr>
            <a:spLocks noGrp="1"/>
          </p:cNvSpPr>
          <p:nvPr>
            <p:ph idx="1"/>
          </p:nvPr>
        </p:nvSpPr>
        <p:spPr>
          <a:xfrm>
            <a:off x="525779" y="3962400"/>
            <a:ext cx="8092441" cy="2608996"/>
          </a:xfrm>
        </p:spPr>
        <p:txBody>
          <a:bodyPr>
            <a:normAutofit fontScale="92500" lnSpcReduction="20000"/>
          </a:bodyPr>
          <a:lstStyle/>
          <a:p>
            <a:r>
              <a:rPr lang="en-US" sz="2800" dirty="0"/>
              <a:t>Given a medical sentence like:</a:t>
            </a:r>
          </a:p>
          <a:p>
            <a:r>
              <a:rPr lang="en-US" sz="2600" dirty="0"/>
              <a:t>Doppler echocardiography can be used to diagnose left anterior descending artery stenosis in patients with type 2 diabetes</a:t>
            </a:r>
          </a:p>
          <a:p>
            <a:endParaRPr lang="en-US" sz="2800" dirty="0"/>
          </a:p>
          <a:p>
            <a:r>
              <a:rPr lang="en-US" sz="2800" dirty="0"/>
              <a:t>Extract the UMLS relation:</a:t>
            </a:r>
          </a:p>
          <a:p>
            <a:r>
              <a:rPr lang="en-US" sz="2600" dirty="0"/>
              <a:t>Echocardiography (Doppler) </a:t>
            </a:r>
            <a:r>
              <a:rPr lang="en-US" sz="2600" b="1" dirty="0"/>
              <a:t>Diagnoses</a:t>
            </a:r>
            <a:r>
              <a:rPr lang="en-US" sz="2600" dirty="0"/>
              <a:t> Acquired stenosis</a:t>
            </a:r>
          </a:p>
        </p:txBody>
      </p:sp>
      <p:pic>
        <p:nvPicPr>
          <p:cNvPr id="5" name="Picture 4" descr="A close up of a sign&#10;&#10;Description automatically generated">
            <a:extLst>
              <a:ext uri="{FF2B5EF4-FFF2-40B4-BE49-F238E27FC236}">
                <a16:creationId xmlns:a16="http://schemas.microsoft.com/office/drawing/2014/main" id="{DAD620C8-C456-E24E-8566-0F40D3F4C0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0" y="1737360"/>
            <a:ext cx="6019800" cy="1691639"/>
          </a:xfrm>
          <a:prstGeom prst="rect">
            <a:avLst/>
          </a:prstGeom>
        </p:spPr>
      </p:pic>
    </p:spTree>
    <p:extLst>
      <p:ext uri="{BB962C8B-B14F-4D97-AF65-F5344CB8AC3E}">
        <p14:creationId xmlns:p14="http://schemas.microsoft.com/office/powerpoint/2010/main" val="22605570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CA8DF-1FA2-2547-9624-8324D5A62BD8}"/>
              </a:ext>
            </a:extLst>
          </p:cNvPr>
          <p:cNvSpPr>
            <a:spLocks noGrp="1"/>
          </p:cNvSpPr>
          <p:nvPr>
            <p:ph type="title"/>
          </p:nvPr>
        </p:nvSpPr>
        <p:spPr>
          <a:xfrm>
            <a:off x="822960" y="286604"/>
            <a:ext cx="7543800" cy="917355"/>
          </a:xfrm>
        </p:spPr>
        <p:txBody>
          <a:bodyPr/>
          <a:lstStyle/>
          <a:p>
            <a:r>
              <a:rPr lang="en-US"/>
              <a:t>Wikipedia info boxes</a:t>
            </a:r>
            <a:endParaRPr lang="en-US" dirty="0"/>
          </a:p>
        </p:txBody>
      </p:sp>
      <p:pic>
        <p:nvPicPr>
          <p:cNvPr id="12" name="Content Placeholder 11" descr="A person wearing a suit and tie&#10;&#10;Description automatically generated">
            <a:extLst>
              <a:ext uri="{FF2B5EF4-FFF2-40B4-BE49-F238E27FC236}">
                <a16:creationId xmlns:a16="http://schemas.microsoft.com/office/drawing/2014/main" id="{48006793-3C29-FC4B-8CE2-1551CEB7A74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89445" y="1676400"/>
            <a:ext cx="3242196" cy="4022725"/>
          </a:xfrm>
          <a:ln>
            <a:solidFill>
              <a:schemeClr val="accent1"/>
            </a:solidFill>
          </a:ln>
        </p:spPr>
      </p:pic>
      <p:pic>
        <p:nvPicPr>
          <p:cNvPr id="14" name="Picture 13" descr="A screenshot of a cell phone&#10;&#10;Description automatically generated">
            <a:extLst>
              <a:ext uri="{FF2B5EF4-FFF2-40B4-BE49-F238E27FC236}">
                <a16:creationId xmlns:a16="http://schemas.microsoft.com/office/drawing/2014/main" id="{124B6712-B249-4C43-9EC1-36BD834B7BB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19600" y="1203959"/>
            <a:ext cx="3454400" cy="5120641"/>
          </a:xfrm>
          <a:prstGeom prst="rect">
            <a:avLst/>
          </a:prstGeom>
          <a:ln>
            <a:solidFill>
              <a:schemeClr val="accent1"/>
            </a:solidFill>
          </a:ln>
        </p:spPr>
      </p:pic>
    </p:spTree>
    <p:extLst>
      <p:ext uri="{BB962C8B-B14F-4D97-AF65-F5344CB8AC3E}">
        <p14:creationId xmlns:p14="http://schemas.microsoft.com/office/powerpoint/2010/main" val="24027243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CA8DF-1FA2-2547-9624-8324D5A62BD8}"/>
              </a:ext>
            </a:extLst>
          </p:cNvPr>
          <p:cNvSpPr>
            <a:spLocks noGrp="1"/>
          </p:cNvSpPr>
          <p:nvPr>
            <p:ph type="title"/>
          </p:nvPr>
        </p:nvSpPr>
        <p:spPr>
          <a:xfrm>
            <a:off x="822960" y="286605"/>
            <a:ext cx="7543800" cy="1237396"/>
          </a:xfrm>
        </p:spPr>
        <p:txBody>
          <a:bodyPr/>
          <a:lstStyle/>
          <a:p>
            <a:r>
              <a:rPr lang="en-US" dirty="0"/>
              <a:t>RDF Triples</a:t>
            </a:r>
          </a:p>
        </p:txBody>
      </p:sp>
      <p:sp>
        <p:nvSpPr>
          <p:cNvPr id="3" name="Content Placeholder 2">
            <a:extLst>
              <a:ext uri="{FF2B5EF4-FFF2-40B4-BE49-F238E27FC236}">
                <a16:creationId xmlns:a16="http://schemas.microsoft.com/office/drawing/2014/main" id="{D785FD96-D58D-CC44-B9F6-14F6AB525F32}"/>
              </a:ext>
            </a:extLst>
          </p:cNvPr>
          <p:cNvSpPr>
            <a:spLocks noGrp="1"/>
          </p:cNvSpPr>
          <p:nvPr>
            <p:ph idx="1"/>
          </p:nvPr>
        </p:nvSpPr>
        <p:spPr/>
        <p:txBody>
          <a:bodyPr>
            <a:normAutofit/>
          </a:bodyPr>
          <a:lstStyle/>
          <a:p>
            <a:pPr lvl="1">
              <a:buFont typeface="Arial" panose="020B0604020202020204" pitchFamily="34" charset="0"/>
              <a:buChar char="•"/>
            </a:pPr>
            <a:r>
              <a:rPr lang="en-US" sz="2800" dirty="0"/>
              <a:t>Resource Description Framework</a:t>
            </a:r>
          </a:p>
          <a:p>
            <a:pPr lvl="1">
              <a:buFont typeface="Arial" panose="020B0604020202020204" pitchFamily="34" charset="0"/>
              <a:buChar char="•"/>
            </a:pPr>
            <a:r>
              <a:rPr lang="en-US" sz="2800" b="1" dirty="0"/>
              <a:t>RDF triple </a:t>
            </a:r>
            <a:r>
              <a:rPr lang="en-US" sz="2800" dirty="0"/>
              <a:t>is a tuple of</a:t>
            </a:r>
          </a:p>
          <a:p>
            <a:pPr lvl="2">
              <a:buFont typeface="Arial" panose="020B0604020202020204" pitchFamily="34" charset="0"/>
              <a:buChar char="•"/>
            </a:pPr>
            <a:r>
              <a:rPr lang="en-US" sz="2400" dirty="0"/>
              <a:t>Entity-relation-entity, aka</a:t>
            </a:r>
          </a:p>
          <a:p>
            <a:pPr lvl="2">
              <a:buFont typeface="Arial" panose="020B0604020202020204" pitchFamily="34" charset="0"/>
              <a:buChar char="•"/>
            </a:pPr>
            <a:r>
              <a:rPr lang="en-US" sz="2400" dirty="0"/>
              <a:t>Subject-predicate-object expression</a:t>
            </a:r>
          </a:p>
          <a:p>
            <a:pPr lvl="1">
              <a:buFont typeface="Arial" panose="020B0604020202020204" pitchFamily="34" charset="0"/>
              <a:buChar char="•"/>
            </a:pPr>
            <a:r>
              <a:rPr lang="en-US" sz="2800" b="1" dirty="0"/>
              <a:t>Subject</a:t>
            </a:r>
            <a:r>
              <a:rPr lang="en-US" sz="2800" dirty="0"/>
              <a:t>: University of Pennsylvania</a:t>
            </a:r>
          </a:p>
          <a:p>
            <a:pPr lvl="1">
              <a:buFont typeface="Arial" panose="020B0604020202020204" pitchFamily="34" charset="0"/>
              <a:buChar char="•"/>
            </a:pPr>
            <a:r>
              <a:rPr lang="en-US" sz="2800" b="1" dirty="0"/>
              <a:t>Predicate</a:t>
            </a:r>
            <a:r>
              <a:rPr lang="en-US" sz="2800" dirty="0"/>
              <a:t>: location</a:t>
            </a:r>
          </a:p>
          <a:p>
            <a:pPr lvl="1">
              <a:buFont typeface="Arial" panose="020B0604020202020204" pitchFamily="34" charset="0"/>
              <a:buChar char="•"/>
            </a:pPr>
            <a:r>
              <a:rPr lang="en-US" sz="2800" b="1" dirty="0"/>
              <a:t>Object</a:t>
            </a:r>
            <a:r>
              <a:rPr lang="en-US" sz="2800" dirty="0"/>
              <a:t>: Philadelphia, PA</a:t>
            </a:r>
          </a:p>
        </p:txBody>
      </p:sp>
    </p:spTree>
    <p:extLst>
      <p:ext uri="{BB962C8B-B14F-4D97-AF65-F5344CB8AC3E}">
        <p14:creationId xmlns:p14="http://schemas.microsoft.com/office/powerpoint/2010/main" val="42604868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785FD96-D58D-CC44-B9F6-14F6AB525F32}"/>
              </a:ext>
            </a:extLst>
          </p:cNvPr>
          <p:cNvSpPr>
            <a:spLocks noGrp="1"/>
          </p:cNvSpPr>
          <p:nvPr>
            <p:ph idx="1"/>
          </p:nvPr>
        </p:nvSpPr>
        <p:spPr>
          <a:xfrm>
            <a:off x="525779" y="3124200"/>
            <a:ext cx="8092442" cy="3447196"/>
          </a:xfrm>
        </p:spPr>
        <p:txBody>
          <a:bodyPr>
            <a:noAutofit/>
          </a:bodyPr>
          <a:lstStyle/>
          <a:p>
            <a:pPr algn="just"/>
            <a:r>
              <a:rPr lang="en-US" dirty="0" err="1"/>
              <a:t>DBpedia</a:t>
            </a:r>
            <a:r>
              <a:rPr lang="en-US" dirty="0"/>
              <a:t> is a community effort to extract structured information from Wikipedia and to make this information available on the Web. </a:t>
            </a:r>
            <a:r>
              <a:rPr lang="en-US" dirty="0" err="1"/>
              <a:t>DBpedia</a:t>
            </a:r>
            <a:r>
              <a:rPr lang="en-US" dirty="0"/>
              <a:t> allows you to ask sophisticated queries against datasets derived from Wikipedia and to link other datasets on the Web to Wikipedia data. We describe the extraction of the </a:t>
            </a:r>
            <a:r>
              <a:rPr lang="en-US" dirty="0" err="1"/>
              <a:t>DBpedia</a:t>
            </a:r>
            <a:r>
              <a:rPr lang="en-US" dirty="0"/>
              <a:t> datasets, and how the resulting information is published on the Web for human-and machine-consumption. We describe some emerging applications from the </a:t>
            </a:r>
            <a:r>
              <a:rPr lang="en-US" dirty="0" err="1"/>
              <a:t>DBpedia</a:t>
            </a:r>
            <a:r>
              <a:rPr lang="en-US" dirty="0"/>
              <a:t> community and show how website authors can facilitate </a:t>
            </a:r>
            <a:r>
              <a:rPr lang="en-US" dirty="0" err="1"/>
              <a:t>DBpedia</a:t>
            </a:r>
            <a:r>
              <a:rPr lang="en-US" dirty="0"/>
              <a:t> content within their sites. Finally, we present the current status of interlinking </a:t>
            </a:r>
            <a:r>
              <a:rPr lang="en-US" dirty="0" err="1"/>
              <a:t>DBpedia</a:t>
            </a:r>
            <a:r>
              <a:rPr lang="en-US" dirty="0"/>
              <a:t> with other open datasets on the Web and outline how </a:t>
            </a:r>
            <a:r>
              <a:rPr lang="en-US" dirty="0" err="1"/>
              <a:t>DBpedia</a:t>
            </a:r>
            <a:r>
              <a:rPr lang="en-US" dirty="0"/>
              <a:t> could serve as a nucleus for an emerging Web of open data.</a:t>
            </a:r>
          </a:p>
          <a:p>
            <a:pPr algn="just"/>
            <a:endParaRPr lang="en-US" dirty="0"/>
          </a:p>
        </p:txBody>
      </p:sp>
      <p:pic>
        <p:nvPicPr>
          <p:cNvPr id="4" name="Picture 3">
            <a:extLst>
              <a:ext uri="{FF2B5EF4-FFF2-40B4-BE49-F238E27FC236}">
                <a16:creationId xmlns:a16="http://schemas.microsoft.com/office/drawing/2014/main" id="{C25C9285-C5C4-DC42-A6FE-EF0B370A6988}"/>
              </a:ext>
            </a:extLst>
          </p:cNvPr>
          <p:cNvPicPr>
            <a:picLocks noChangeAspect="1"/>
          </p:cNvPicPr>
          <p:nvPr/>
        </p:nvPicPr>
        <p:blipFill>
          <a:blip r:embed="rId3"/>
          <a:stretch>
            <a:fillRect/>
          </a:stretch>
        </p:blipFill>
        <p:spPr>
          <a:xfrm>
            <a:off x="525778" y="299045"/>
            <a:ext cx="8092442" cy="2667382"/>
          </a:xfrm>
          <a:prstGeom prst="rect">
            <a:avLst/>
          </a:prstGeom>
        </p:spPr>
      </p:pic>
    </p:spTree>
    <p:extLst>
      <p:ext uri="{BB962C8B-B14F-4D97-AF65-F5344CB8AC3E}">
        <p14:creationId xmlns:p14="http://schemas.microsoft.com/office/powerpoint/2010/main" val="27564075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CA8DF-1FA2-2547-9624-8324D5A62BD8}"/>
              </a:ext>
            </a:extLst>
          </p:cNvPr>
          <p:cNvSpPr>
            <a:spLocks noGrp="1"/>
          </p:cNvSpPr>
          <p:nvPr>
            <p:ph type="title"/>
          </p:nvPr>
        </p:nvSpPr>
        <p:spPr>
          <a:xfrm>
            <a:off x="822960" y="286605"/>
            <a:ext cx="7543800" cy="1237396"/>
          </a:xfrm>
        </p:spPr>
        <p:txBody>
          <a:bodyPr>
            <a:normAutofit fontScale="90000"/>
          </a:bodyPr>
          <a:lstStyle/>
          <a:p>
            <a:r>
              <a:rPr lang="en-US" dirty="0"/>
              <a:t>Freebase, WordNet, other ontologies</a:t>
            </a:r>
          </a:p>
        </p:txBody>
      </p:sp>
      <p:sp>
        <p:nvSpPr>
          <p:cNvPr id="3" name="Content Placeholder 2">
            <a:extLst>
              <a:ext uri="{FF2B5EF4-FFF2-40B4-BE49-F238E27FC236}">
                <a16:creationId xmlns:a16="http://schemas.microsoft.com/office/drawing/2014/main" id="{D785FD96-D58D-CC44-B9F6-14F6AB525F32}"/>
              </a:ext>
            </a:extLst>
          </p:cNvPr>
          <p:cNvSpPr>
            <a:spLocks noGrp="1"/>
          </p:cNvSpPr>
          <p:nvPr>
            <p:ph idx="1"/>
          </p:nvPr>
        </p:nvSpPr>
        <p:spPr/>
        <p:txBody>
          <a:bodyPr>
            <a:noAutofit/>
          </a:bodyPr>
          <a:lstStyle/>
          <a:p>
            <a:pPr lvl="1">
              <a:buFont typeface="Arial" panose="020B0604020202020204" pitchFamily="34" charset="0"/>
              <a:buChar char="•"/>
            </a:pPr>
            <a:r>
              <a:rPr lang="en-US" sz="2800" dirty="0"/>
              <a:t>Freebase relations:</a:t>
            </a:r>
          </a:p>
          <a:p>
            <a:pPr lvl="2">
              <a:buFont typeface="Arial" panose="020B0604020202020204" pitchFamily="34" charset="0"/>
              <a:buChar char="•"/>
            </a:pPr>
            <a:r>
              <a:rPr lang="en-US" sz="2000" dirty="0"/>
              <a:t>people/person/nationality</a:t>
            </a:r>
          </a:p>
          <a:p>
            <a:pPr lvl="2">
              <a:buFont typeface="Arial" panose="020B0604020202020204" pitchFamily="34" charset="0"/>
              <a:buChar char="•"/>
            </a:pPr>
            <a:r>
              <a:rPr lang="en-US" sz="2000" dirty="0"/>
              <a:t>location/location/contains</a:t>
            </a:r>
          </a:p>
          <a:p>
            <a:pPr lvl="2">
              <a:buFont typeface="Arial" panose="020B0604020202020204" pitchFamily="34" charset="0"/>
              <a:buChar char="•"/>
            </a:pPr>
            <a:r>
              <a:rPr lang="en-US" sz="2000" dirty="0"/>
              <a:t>people/person/place-of-birth</a:t>
            </a:r>
          </a:p>
          <a:p>
            <a:pPr lvl="2">
              <a:buFont typeface="Arial" panose="020B0604020202020204" pitchFamily="34" charset="0"/>
              <a:buChar char="•"/>
            </a:pPr>
            <a:r>
              <a:rPr lang="en-US" sz="2000" dirty="0"/>
              <a:t>biology/organism classification</a:t>
            </a:r>
          </a:p>
          <a:p>
            <a:pPr lvl="2">
              <a:buFont typeface="Arial" panose="020B0604020202020204" pitchFamily="34" charset="0"/>
              <a:buChar char="•"/>
            </a:pPr>
            <a:endParaRPr lang="en-US" dirty="0"/>
          </a:p>
          <a:p>
            <a:pPr lvl="1">
              <a:buFont typeface="Arial" panose="020B0604020202020204" pitchFamily="34" charset="0"/>
              <a:buChar char="•"/>
            </a:pPr>
            <a:r>
              <a:rPr lang="en-US" sz="2800" dirty="0"/>
              <a:t>WordNet relations:</a:t>
            </a:r>
          </a:p>
          <a:p>
            <a:pPr lvl="2">
              <a:buFont typeface="Arial" panose="020B0604020202020204" pitchFamily="34" charset="0"/>
              <a:buChar char="•"/>
            </a:pPr>
            <a:r>
              <a:rPr lang="en-US" sz="2000" dirty="0"/>
              <a:t>is-a, instance-of</a:t>
            </a:r>
          </a:p>
          <a:p>
            <a:pPr lvl="2">
              <a:buFont typeface="Arial" panose="020B0604020202020204" pitchFamily="34" charset="0"/>
              <a:buChar char="•"/>
            </a:pPr>
            <a:r>
              <a:rPr lang="en-US" sz="2000" dirty="0"/>
              <a:t>hypernyms/hyponyms</a:t>
            </a:r>
          </a:p>
          <a:p>
            <a:pPr lvl="2">
              <a:buFont typeface="Arial" panose="020B0604020202020204" pitchFamily="34" charset="0"/>
              <a:buChar char="•"/>
            </a:pPr>
            <a:r>
              <a:rPr lang="en-US" sz="2000" dirty="0"/>
              <a:t>Giraffe is-a ruminant is-a ungulate is-a mammal is-a vertebrate is-a animal…</a:t>
            </a:r>
          </a:p>
        </p:txBody>
      </p:sp>
    </p:spTree>
    <p:extLst>
      <p:ext uri="{BB962C8B-B14F-4D97-AF65-F5344CB8AC3E}">
        <p14:creationId xmlns:p14="http://schemas.microsoft.com/office/powerpoint/2010/main" val="6352305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CA8DF-1FA2-2547-9624-8324D5A62BD8}"/>
              </a:ext>
            </a:extLst>
          </p:cNvPr>
          <p:cNvSpPr>
            <a:spLocks noGrp="1"/>
          </p:cNvSpPr>
          <p:nvPr>
            <p:ph type="title"/>
          </p:nvPr>
        </p:nvSpPr>
        <p:spPr>
          <a:xfrm>
            <a:off x="822960" y="286605"/>
            <a:ext cx="7543800" cy="1237396"/>
          </a:xfrm>
        </p:spPr>
        <p:txBody>
          <a:bodyPr>
            <a:normAutofit fontScale="90000"/>
          </a:bodyPr>
          <a:lstStyle/>
          <a:p>
            <a:r>
              <a:rPr lang="en-US" dirty="0"/>
              <a:t>Strategies for relation extraction</a:t>
            </a:r>
          </a:p>
        </p:txBody>
      </p:sp>
      <p:sp>
        <p:nvSpPr>
          <p:cNvPr id="3" name="Content Placeholder 2">
            <a:extLst>
              <a:ext uri="{FF2B5EF4-FFF2-40B4-BE49-F238E27FC236}">
                <a16:creationId xmlns:a16="http://schemas.microsoft.com/office/drawing/2014/main" id="{D785FD96-D58D-CC44-B9F6-14F6AB525F32}"/>
              </a:ext>
            </a:extLst>
          </p:cNvPr>
          <p:cNvSpPr>
            <a:spLocks noGrp="1"/>
          </p:cNvSpPr>
          <p:nvPr>
            <p:ph idx="1"/>
          </p:nvPr>
        </p:nvSpPr>
        <p:spPr/>
        <p:txBody>
          <a:bodyPr>
            <a:noAutofit/>
          </a:bodyPr>
          <a:lstStyle/>
          <a:p>
            <a:pPr lvl="1">
              <a:buFont typeface="Arial" panose="020B0604020202020204" pitchFamily="34" charset="0"/>
              <a:buChar char="•"/>
            </a:pPr>
            <a:r>
              <a:rPr lang="en-US" sz="2800" dirty="0"/>
              <a:t>hand-written patterns</a:t>
            </a:r>
          </a:p>
          <a:p>
            <a:pPr lvl="1">
              <a:buFont typeface="Arial" panose="020B0604020202020204" pitchFamily="34" charset="0"/>
              <a:buChar char="•"/>
            </a:pPr>
            <a:r>
              <a:rPr lang="en-US" sz="2800" dirty="0"/>
              <a:t>supervised machine learning</a:t>
            </a:r>
          </a:p>
          <a:p>
            <a:pPr lvl="1">
              <a:buFont typeface="Arial" panose="020B0604020202020204" pitchFamily="34" charset="0"/>
              <a:buChar char="•"/>
            </a:pPr>
            <a:r>
              <a:rPr lang="en-US" sz="2800" dirty="0"/>
              <a:t>semi-supervised machine learning</a:t>
            </a:r>
          </a:p>
          <a:p>
            <a:pPr lvl="2">
              <a:buFont typeface="Arial" panose="020B0604020202020204" pitchFamily="34" charset="0"/>
              <a:buChar char="•"/>
            </a:pPr>
            <a:r>
              <a:rPr lang="en-US" sz="2400" dirty="0"/>
              <a:t>Bootstrapping</a:t>
            </a:r>
          </a:p>
          <a:p>
            <a:pPr lvl="2">
              <a:buFont typeface="Arial" panose="020B0604020202020204" pitchFamily="34" charset="0"/>
              <a:buChar char="•"/>
            </a:pPr>
            <a:r>
              <a:rPr lang="en-US" sz="2400" dirty="0"/>
              <a:t>Distant supervision</a:t>
            </a:r>
          </a:p>
          <a:p>
            <a:pPr lvl="1">
              <a:buFont typeface="Arial" panose="020B0604020202020204" pitchFamily="34" charset="0"/>
              <a:buChar char="•"/>
            </a:pPr>
            <a:r>
              <a:rPr lang="en-US" sz="2800" dirty="0"/>
              <a:t>unsupervised machine learning</a:t>
            </a:r>
          </a:p>
        </p:txBody>
      </p:sp>
    </p:spTree>
    <p:extLst>
      <p:ext uri="{BB962C8B-B14F-4D97-AF65-F5344CB8AC3E}">
        <p14:creationId xmlns:p14="http://schemas.microsoft.com/office/powerpoint/2010/main" val="1316295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CA8DF-1FA2-2547-9624-8324D5A62BD8}"/>
              </a:ext>
            </a:extLst>
          </p:cNvPr>
          <p:cNvSpPr>
            <a:spLocks noGrp="1"/>
          </p:cNvSpPr>
          <p:nvPr>
            <p:ph type="title"/>
          </p:nvPr>
        </p:nvSpPr>
        <p:spPr>
          <a:xfrm>
            <a:off x="822960" y="286605"/>
            <a:ext cx="7543800" cy="932595"/>
          </a:xfrm>
        </p:spPr>
        <p:txBody>
          <a:bodyPr>
            <a:normAutofit/>
          </a:bodyPr>
          <a:lstStyle/>
          <a:p>
            <a:r>
              <a:rPr lang="en-US" dirty="0"/>
              <a:t>Hearst Patterns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D785FD96-D58D-CC44-B9F6-14F6AB525F32}"/>
                  </a:ext>
                </a:extLst>
              </p:cNvPr>
              <p:cNvSpPr>
                <a:spLocks noGrp="1"/>
              </p:cNvSpPr>
              <p:nvPr>
                <p:ph idx="1"/>
              </p:nvPr>
            </p:nvSpPr>
            <p:spPr>
              <a:xfrm>
                <a:off x="822960" y="1440629"/>
                <a:ext cx="7543801" cy="3324807"/>
              </a:xfrm>
            </p:spPr>
            <p:txBody>
              <a:bodyPr>
                <a:noAutofit/>
              </a:bodyPr>
              <a:lstStyle/>
              <a:p>
                <a:r>
                  <a:rPr lang="en-US" dirty="0"/>
                  <a:t>Agar is a substance prepared from a mixture of red algae, such as </a:t>
                </a:r>
                <a:r>
                  <a:rPr lang="en-US" dirty="0" err="1"/>
                  <a:t>Gelidium</a:t>
                </a:r>
                <a:r>
                  <a:rPr lang="en-US" dirty="0"/>
                  <a:t>, for laboratory or industrial use.</a:t>
                </a:r>
                <a:endParaRPr lang="en-US" sz="2800" dirty="0"/>
              </a:p>
              <a:p>
                <a:pPr lvl="1"/>
                <a:endParaRPr lang="en-US" sz="2000" dirty="0"/>
              </a:p>
              <a:p>
                <a:pPr lvl="1"/>
                <a:r>
                  <a:rPr lang="en-US" sz="2000" dirty="0"/>
                  <a:t>She suggests that the following </a:t>
                </a:r>
                <a:r>
                  <a:rPr lang="en-US" sz="2000" dirty="0" err="1"/>
                  <a:t>lexico</a:t>
                </a:r>
                <a:r>
                  <a:rPr lang="en-US" sz="2000" dirty="0"/>
                  <a:t>-syntactic pattern</a:t>
                </a:r>
              </a:p>
              <a:p>
                <a:pPr algn="ctr"/>
                <a:r>
                  <a:rPr lang="en-US" sz="1800" dirty="0"/>
                  <a:t> 	</a:t>
                </a:r>
                <a:r>
                  <a:rPr lang="en-US" sz="1800" i="1" dirty="0"/>
                  <a:t>NP</a:t>
                </a:r>
                <a:r>
                  <a:rPr lang="en-US" sz="1800" i="1" baseline="-25000" dirty="0"/>
                  <a:t>0</a:t>
                </a:r>
                <a:r>
                  <a:rPr lang="en-US" sz="1800" i="1" dirty="0"/>
                  <a:t>  such as NP</a:t>
                </a:r>
                <a:r>
                  <a:rPr lang="en-US" sz="1800" i="1" baseline="-25000" dirty="0"/>
                  <a:t>1</a:t>
                </a:r>
                <a:r>
                  <a:rPr lang="en-US" sz="1800" i="1" dirty="0"/>
                  <a:t> {,NP</a:t>
                </a:r>
                <a:r>
                  <a:rPr lang="en-US" sz="1800" i="1" baseline="-25000" dirty="0"/>
                  <a:t>2</a:t>
                </a:r>
                <a:r>
                  <a:rPr lang="en-US" sz="1800" i="1" dirty="0"/>
                  <a:t> …, ( </a:t>
                </a:r>
                <a:r>
                  <a:rPr lang="en-US" sz="1800" i="1" dirty="0" err="1"/>
                  <a:t>and|or</a:t>
                </a:r>
                <a:r>
                  <a:rPr lang="en-US" sz="1800" i="1" dirty="0"/>
                  <a:t>) </a:t>
                </a:r>
                <a:r>
                  <a:rPr lang="en-US" sz="1800" i="1" dirty="0" err="1"/>
                  <a:t>NP</a:t>
                </a:r>
                <a:r>
                  <a:rPr lang="en-US" sz="1800" i="1" baseline="-25000" dirty="0" err="1"/>
                  <a:t>i</a:t>
                </a:r>
                <a:r>
                  <a:rPr lang="en-US" sz="1800" i="1" dirty="0"/>
                  <a:t>},  </a:t>
                </a:r>
                <a:r>
                  <a:rPr lang="en-US" sz="1800" i="1" dirty="0" err="1"/>
                  <a:t>i</a:t>
                </a:r>
                <a:r>
                  <a:rPr lang="en-US" sz="1800" i="1" dirty="0"/>
                  <a:t> </a:t>
                </a:r>
                <a14:m>
                  <m:oMath xmlns:m="http://schemas.openxmlformats.org/officeDocument/2006/math">
                    <m:r>
                      <a:rPr lang="en-US" sz="1800" i="1" smtClean="0">
                        <a:latin typeface="Cambria Math" panose="02040503050406030204" pitchFamily="18" charset="0"/>
                        <a:ea typeface="Cambria Math" panose="02040503050406030204" pitchFamily="18" charset="0"/>
                      </a:rPr>
                      <m:t>≥</m:t>
                    </m:r>
                  </m:oMath>
                </a14:m>
                <a:r>
                  <a:rPr lang="en-US" sz="1800" i="1" dirty="0"/>
                  <a:t> 1</a:t>
                </a:r>
              </a:p>
              <a:p>
                <a:pPr lvl="1"/>
                <a:r>
                  <a:rPr lang="en-US" sz="2000" dirty="0"/>
                  <a:t>implies the following semantics</a:t>
                </a:r>
              </a:p>
              <a:p>
                <a:pPr algn="ctr"/>
                <a14:m>
                  <m:oMath xmlns:m="http://schemas.openxmlformats.org/officeDocument/2006/math">
                    <m:r>
                      <a:rPr lang="en-US" sz="1800" b="0" i="1" smtClean="0">
                        <a:latin typeface="Cambria Math" panose="02040503050406030204" pitchFamily="18" charset="0"/>
                        <a:ea typeface="Cambria Math" panose="02040503050406030204" pitchFamily="18" charset="0"/>
                      </a:rPr>
                      <m:t>               </m:t>
                    </m:r>
                    <m:r>
                      <a:rPr lang="en-US" sz="1800" i="1" smtClean="0">
                        <a:latin typeface="Cambria Math" panose="02040503050406030204" pitchFamily="18" charset="0"/>
                        <a:ea typeface="Cambria Math" panose="02040503050406030204" pitchFamily="18" charset="0"/>
                      </a:rPr>
                      <m:t>∀</m:t>
                    </m:r>
                  </m:oMath>
                </a14:m>
                <a:r>
                  <a:rPr lang="en-US" sz="1800" i="1" dirty="0" err="1"/>
                  <a:t>NP</a:t>
                </a:r>
                <a:r>
                  <a:rPr lang="en-US" sz="1800" i="1" baseline="-25000" dirty="0" err="1"/>
                  <a:t>i</a:t>
                </a:r>
                <a:r>
                  <a:rPr lang="en-US" sz="1800" i="1" dirty="0"/>
                  <a:t> , i </a:t>
                </a:r>
                <a14:m>
                  <m:oMath xmlns:m="http://schemas.openxmlformats.org/officeDocument/2006/math">
                    <m:r>
                      <a:rPr lang="en-US" sz="1800" i="1">
                        <a:latin typeface="Cambria Math" panose="02040503050406030204" pitchFamily="18" charset="0"/>
                        <a:ea typeface="Cambria Math" panose="02040503050406030204" pitchFamily="18" charset="0"/>
                      </a:rPr>
                      <m:t>≥</m:t>
                    </m:r>
                  </m:oMath>
                </a14:m>
                <a:r>
                  <a:rPr lang="en-US" sz="1800" i="1" dirty="0"/>
                  <a:t> 1, hyponym(</a:t>
                </a:r>
                <a:r>
                  <a:rPr lang="en-US" sz="1800" i="1" dirty="0" err="1"/>
                  <a:t>Np</a:t>
                </a:r>
                <a:r>
                  <a:rPr lang="en-US" sz="1800" i="1" baseline="-25000" dirty="0" err="1"/>
                  <a:t>i</a:t>
                </a:r>
                <a:r>
                  <a:rPr lang="en-US" sz="1800" i="1" baseline="-25000" dirty="0"/>
                  <a:t>, </a:t>
                </a:r>
                <a:r>
                  <a:rPr lang="en-US" sz="1800" i="1" dirty="0"/>
                  <a:t>NP</a:t>
                </a:r>
                <a:r>
                  <a:rPr lang="en-US" sz="1800" i="1" baseline="-25000" dirty="0"/>
                  <a:t>0</a:t>
                </a:r>
                <a:endParaRPr lang="en-US" sz="1800" i="1" dirty="0"/>
              </a:p>
              <a:p>
                <a:pPr lvl="1"/>
                <a:r>
                  <a:rPr lang="en-US" sz="2000" dirty="0"/>
                  <a:t>allowing us to infer</a:t>
                </a:r>
              </a:p>
              <a:p>
                <a:pPr algn="ctr"/>
                <a:r>
                  <a:rPr lang="en-US" sz="1800" dirty="0"/>
                  <a:t> 	</a:t>
                </a:r>
                <a:r>
                  <a:rPr lang="en-US" sz="1800" i="1" dirty="0"/>
                  <a:t> hyponym(</a:t>
                </a:r>
                <a:r>
                  <a:rPr lang="en-US" sz="1800" dirty="0" err="1"/>
                  <a:t>Gelidium</a:t>
                </a:r>
                <a:r>
                  <a:rPr lang="en-US" sz="1800" dirty="0"/>
                  <a:t>, red algae</a:t>
                </a:r>
                <a:r>
                  <a:rPr lang="en-US" sz="1800" i="1" dirty="0"/>
                  <a:t>)</a:t>
                </a:r>
              </a:p>
              <a:p>
                <a:endParaRPr lang="en-US" i="1" dirty="0"/>
              </a:p>
              <a:p>
                <a:endParaRPr lang="en-US" i="1" dirty="0"/>
              </a:p>
              <a:p>
                <a:endParaRPr lang="en-US" i="1" dirty="0"/>
              </a:p>
              <a:p>
                <a:endParaRPr lang="en-US" dirty="0"/>
              </a:p>
              <a:p>
                <a:endParaRPr lang="en-US" dirty="0"/>
              </a:p>
            </p:txBody>
          </p:sp>
        </mc:Choice>
        <mc:Fallback>
          <p:sp>
            <p:nvSpPr>
              <p:cNvPr id="3" name="Content Placeholder 2">
                <a:extLst>
                  <a:ext uri="{FF2B5EF4-FFF2-40B4-BE49-F238E27FC236}">
                    <a16:creationId xmlns:a16="http://schemas.microsoft.com/office/drawing/2014/main" id="{D785FD96-D58D-CC44-B9F6-14F6AB525F32}"/>
                  </a:ext>
                </a:extLst>
              </p:cNvPr>
              <p:cNvSpPr>
                <a:spLocks noGrp="1" noRot="1" noChangeAspect="1" noMove="1" noResize="1" noEditPoints="1" noAdjustHandles="1" noChangeArrowheads="1" noChangeShapeType="1" noTextEdit="1"/>
              </p:cNvSpPr>
              <p:nvPr>
                <p:ph idx="1"/>
              </p:nvPr>
            </p:nvSpPr>
            <p:spPr>
              <a:xfrm>
                <a:off x="822960" y="1440629"/>
                <a:ext cx="7543801" cy="3324807"/>
              </a:xfrm>
              <a:blipFill>
                <a:blip r:embed="rId3"/>
                <a:stretch>
                  <a:fillRect l="-672" t="-1521" b="-2662"/>
                </a:stretch>
              </a:blipFill>
            </p:spPr>
            <p:txBody>
              <a:bodyPr/>
              <a:lstStyle/>
              <a:p>
                <a:r>
                  <a:rPr lang="en-US">
                    <a:noFill/>
                  </a:rPr>
                  <a:t> </a:t>
                </a:r>
              </a:p>
            </p:txBody>
          </p:sp>
        </mc:Fallback>
      </mc:AlternateContent>
      <p:pic>
        <p:nvPicPr>
          <p:cNvPr id="7" name="Picture 6" descr="A screenshot of a cell phone&#10;&#10;Description automatically generated">
            <a:extLst>
              <a:ext uri="{FF2B5EF4-FFF2-40B4-BE49-F238E27FC236}">
                <a16:creationId xmlns:a16="http://schemas.microsoft.com/office/drawing/2014/main" id="{C25B1317-0F3C-864D-A357-2FB2BE63CC2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4509" y="5170541"/>
            <a:ext cx="8140700" cy="1257300"/>
          </a:xfrm>
          <a:prstGeom prst="rect">
            <a:avLst/>
          </a:prstGeom>
        </p:spPr>
      </p:pic>
    </p:spTree>
    <p:extLst>
      <p:ext uri="{BB962C8B-B14F-4D97-AF65-F5344CB8AC3E}">
        <p14:creationId xmlns:p14="http://schemas.microsoft.com/office/powerpoint/2010/main" val="36158334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CA8DF-1FA2-2547-9624-8324D5A62BD8}"/>
              </a:ext>
            </a:extLst>
          </p:cNvPr>
          <p:cNvSpPr>
            <a:spLocks noGrp="1"/>
          </p:cNvSpPr>
          <p:nvPr>
            <p:ph type="title"/>
          </p:nvPr>
        </p:nvSpPr>
        <p:spPr>
          <a:xfrm>
            <a:off x="822960" y="286605"/>
            <a:ext cx="7543800" cy="1237396"/>
          </a:xfrm>
        </p:spPr>
        <p:txBody>
          <a:bodyPr>
            <a:normAutofit/>
          </a:bodyPr>
          <a:lstStyle/>
          <a:p>
            <a:r>
              <a:rPr lang="en-US" dirty="0"/>
              <a:t>Machine learning techniques</a:t>
            </a:r>
          </a:p>
        </p:txBody>
      </p:sp>
      <p:sp>
        <p:nvSpPr>
          <p:cNvPr id="3" name="Content Placeholder 2">
            <a:extLst>
              <a:ext uri="{FF2B5EF4-FFF2-40B4-BE49-F238E27FC236}">
                <a16:creationId xmlns:a16="http://schemas.microsoft.com/office/drawing/2014/main" id="{D785FD96-D58D-CC44-B9F6-14F6AB525F32}"/>
              </a:ext>
            </a:extLst>
          </p:cNvPr>
          <p:cNvSpPr>
            <a:spLocks noGrp="1"/>
          </p:cNvSpPr>
          <p:nvPr>
            <p:ph idx="1"/>
          </p:nvPr>
        </p:nvSpPr>
        <p:spPr/>
        <p:txBody>
          <a:bodyPr>
            <a:noAutofit/>
          </a:bodyPr>
          <a:lstStyle/>
          <a:p>
            <a:pPr lvl="1">
              <a:buFont typeface="Arial" panose="020B0604020202020204" pitchFamily="34" charset="0"/>
              <a:buChar char="•"/>
            </a:pPr>
            <a:r>
              <a:rPr lang="en-US" sz="2800" b="1" dirty="0"/>
              <a:t>Supervised</a:t>
            </a:r>
            <a:r>
              <a:rPr lang="en-US" sz="2800" dirty="0"/>
              <a:t>: training corpus annotated with manually annotated with fixed set of relations and entities</a:t>
            </a:r>
          </a:p>
          <a:p>
            <a:pPr lvl="1">
              <a:buFont typeface="Arial" panose="020B0604020202020204" pitchFamily="34" charset="0"/>
              <a:buChar char="•"/>
            </a:pPr>
            <a:r>
              <a:rPr lang="en-US" sz="2800" b="1" dirty="0"/>
              <a:t>Semi-supervised</a:t>
            </a:r>
            <a:r>
              <a:rPr lang="en-US" sz="2800" dirty="0"/>
              <a:t>: high-precision seed patters, or seed tuples, are used to bootstrap more examples</a:t>
            </a:r>
          </a:p>
          <a:p>
            <a:pPr lvl="1">
              <a:buFont typeface="Arial" panose="020B0604020202020204" pitchFamily="34" charset="0"/>
              <a:buChar char="•"/>
            </a:pPr>
            <a:r>
              <a:rPr lang="en-US" sz="2800" b="1" dirty="0"/>
              <a:t>Distant supervision</a:t>
            </a:r>
            <a:r>
              <a:rPr lang="en-US" sz="2800" dirty="0"/>
              <a:t>: start with a huge number of seeds, learn noisy pattern fields (e.g. 100k examples of birth-place-of from </a:t>
            </a:r>
            <a:r>
              <a:rPr lang="en-US" sz="2800" dirty="0" err="1"/>
              <a:t>infoboxes</a:t>
            </a:r>
            <a:r>
              <a:rPr lang="en-US" sz="2800" dirty="0"/>
              <a:t>, help learn the corresponding text patterns)</a:t>
            </a:r>
          </a:p>
          <a:p>
            <a:pPr lvl="1">
              <a:buFont typeface="Arial" panose="020B0604020202020204" pitchFamily="34" charset="0"/>
              <a:buChar char="•"/>
            </a:pPr>
            <a:endParaRPr lang="en-US" sz="2800" dirty="0"/>
          </a:p>
        </p:txBody>
      </p:sp>
    </p:spTree>
    <p:extLst>
      <p:ext uri="{BB962C8B-B14F-4D97-AF65-F5344CB8AC3E}">
        <p14:creationId xmlns:p14="http://schemas.microsoft.com/office/powerpoint/2010/main" val="38609403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A08A58-0F32-7F48-B57D-04427C75DFD5}"/>
              </a:ext>
            </a:extLst>
          </p:cNvPr>
          <p:cNvSpPr>
            <a:spLocks noGrp="1"/>
          </p:cNvSpPr>
          <p:nvPr>
            <p:ph type="title"/>
          </p:nvPr>
        </p:nvSpPr>
        <p:spPr/>
        <p:txBody>
          <a:bodyPr>
            <a:normAutofit/>
          </a:bodyPr>
          <a:lstStyle/>
          <a:p>
            <a:r>
              <a:rPr lang="en-US" sz="5400" dirty="0"/>
              <a:t>Information Extraction (IE)</a:t>
            </a:r>
          </a:p>
        </p:txBody>
      </p:sp>
      <p:sp>
        <p:nvSpPr>
          <p:cNvPr id="3" name="Content Placeholder 2">
            <a:extLst>
              <a:ext uri="{FF2B5EF4-FFF2-40B4-BE49-F238E27FC236}">
                <a16:creationId xmlns:a16="http://schemas.microsoft.com/office/drawing/2014/main" id="{EA583E7D-1691-464E-B77C-2DB873AD7C8B}"/>
              </a:ext>
            </a:extLst>
          </p:cNvPr>
          <p:cNvSpPr>
            <a:spLocks noGrp="1"/>
          </p:cNvSpPr>
          <p:nvPr>
            <p:ph idx="1"/>
          </p:nvPr>
        </p:nvSpPr>
        <p:spPr/>
        <p:txBody>
          <a:bodyPr>
            <a:normAutofit/>
          </a:bodyPr>
          <a:lstStyle/>
          <a:p>
            <a:pPr lvl="1">
              <a:buFont typeface="Arial" panose="020B0604020202020204" pitchFamily="34" charset="0"/>
              <a:buChar char="•"/>
            </a:pPr>
            <a:r>
              <a:rPr lang="en-US" sz="2800" dirty="0"/>
              <a:t>Information extraction (IE), turns the unstructured text information into structured data</a:t>
            </a:r>
          </a:p>
          <a:p>
            <a:pPr lvl="1">
              <a:buFont typeface="Arial" panose="020B0604020202020204" pitchFamily="34" charset="0"/>
              <a:buChar char="•"/>
            </a:pPr>
            <a:r>
              <a:rPr lang="en-US" sz="2800" dirty="0"/>
              <a:t>Populate a relational database to enable further processing, support queries</a:t>
            </a:r>
          </a:p>
        </p:txBody>
      </p:sp>
    </p:spTree>
    <p:extLst>
      <p:ext uri="{BB962C8B-B14F-4D97-AF65-F5344CB8AC3E}">
        <p14:creationId xmlns:p14="http://schemas.microsoft.com/office/powerpoint/2010/main" val="30808353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CA8DF-1FA2-2547-9624-8324D5A62BD8}"/>
              </a:ext>
            </a:extLst>
          </p:cNvPr>
          <p:cNvSpPr>
            <a:spLocks noGrp="1"/>
          </p:cNvSpPr>
          <p:nvPr>
            <p:ph type="title"/>
          </p:nvPr>
        </p:nvSpPr>
        <p:spPr>
          <a:xfrm>
            <a:off x="822960" y="286605"/>
            <a:ext cx="7543800" cy="1237396"/>
          </a:xfrm>
        </p:spPr>
        <p:txBody>
          <a:bodyPr>
            <a:normAutofit fontScale="90000"/>
          </a:bodyPr>
          <a:lstStyle/>
          <a:p>
            <a:r>
              <a:rPr lang="en-US" dirty="0" err="1"/>
              <a:t>Semisupervised</a:t>
            </a:r>
            <a:r>
              <a:rPr lang="en-US" dirty="0"/>
              <a:t> Relation Extraction</a:t>
            </a:r>
          </a:p>
        </p:txBody>
      </p:sp>
      <p:pic>
        <p:nvPicPr>
          <p:cNvPr id="5" name="Content Placeholder 4" descr="A picture containing person, holding, bird&#10;&#10;Description automatically generated">
            <a:extLst>
              <a:ext uri="{FF2B5EF4-FFF2-40B4-BE49-F238E27FC236}">
                <a16:creationId xmlns:a16="http://schemas.microsoft.com/office/drawing/2014/main" id="{FFAE0D14-0D4A-4048-A68A-75908D18DAE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90600" y="1612642"/>
            <a:ext cx="7330332" cy="2578358"/>
          </a:xfrm>
        </p:spPr>
      </p:pic>
      <p:sp>
        <p:nvSpPr>
          <p:cNvPr id="7" name="TextBox 6">
            <a:extLst>
              <a:ext uri="{FF2B5EF4-FFF2-40B4-BE49-F238E27FC236}">
                <a16:creationId xmlns:a16="http://schemas.microsoft.com/office/drawing/2014/main" id="{128C3447-0D28-D34C-848D-24CDE97955F4}"/>
              </a:ext>
            </a:extLst>
          </p:cNvPr>
          <p:cNvSpPr txBox="1"/>
          <p:nvPr/>
        </p:nvSpPr>
        <p:spPr>
          <a:xfrm>
            <a:off x="822960" y="4495800"/>
            <a:ext cx="7863839" cy="1384995"/>
          </a:xfrm>
          <a:prstGeom prst="rect">
            <a:avLst/>
          </a:prstGeom>
          <a:noFill/>
        </p:spPr>
        <p:txBody>
          <a:bodyPr wrap="square" rtlCol="0">
            <a:spAutoFit/>
          </a:bodyPr>
          <a:lstStyle/>
          <a:p>
            <a:r>
              <a:rPr lang="en-US" sz="2200" dirty="0"/>
              <a:t>Bootstrapping proceeds by taking the entities in the seed pair, and then finding sentences (on the web, or whatever dataset we are using) that contain both entities.</a:t>
            </a:r>
          </a:p>
          <a:p>
            <a:endParaRPr lang="en-US" dirty="0"/>
          </a:p>
        </p:txBody>
      </p:sp>
    </p:spTree>
    <p:extLst>
      <p:ext uri="{BB962C8B-B14F-4D97-AF65-F5344CB8AC3E}">
        <p14:creationId xmlns:p14="http://schemas.microsoft.com/office/powerpoint/2010/main" val="1279291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45F7B5E9-8444-0E46-8BBC-D7C22671D11F}"/>
              </a:ext>
            </a:extLst>
          </p:cNvPr>
          <p:cNvSpPr>
            <a:spLocks noGrp="1"/>
          </p:cNvSpPr>
          <p:nvPr>
            <p:ph idx="1"/>
          </p:nvPr>
        </p:nvSpPr>
        <p:spPr>
          <a:xfrm>
            <a:off x="800099" y="1447800"/>
            <a:ext cx="7543801" cy="4991100"/>
          </a:xfrm>
        </p:spPr>
        <p:txBody>
          <a:bodyPr>
            <a:normAutofit lnSpcReduction="10000"/>
          </a:bodyPr>
          <a:lstStyle/>
          <a:p>
            <a:pPr lvl="1">
              <a:buFont typeface="Arial" panose="020B0604020202020204" pitchFamily="34" charset="0"/>
              <a:buChar char="•"/>
            </a:pPr>
            <a:r>
              <a:rPr lang="en-US" sz="2800" dirty="0"/>
              <a:t>Task: Create airline/hub pairs</a:t>
            </a:r>
          </a:p>
          <a:p>
            <a:pPr lvl="1">
              <a:buFont typeface="Arial" panose="020B0604020202020204" pitchFamily="34" charset="0"/>
              <a:buChar char="•"/>
            </a:pPr>
            <a:r>
              <a:rPr lang="en-US" sz="2800" dirty="0"/>
              <a:t>Seed:  Ryanair has a hub at Charleroi</a:t>
            </a:r>
          </a:p>
          <a:p>
            <a:pPr lvl="2">
              <a:buFont typeface="Arial" panose="020B0604020202020204" pitchFamily="34" charset="0"/>
              <a:buChar char="•"/>
            </a:pPr>
            <a:r>
              <a:rPr lang="en-US" sz="2000" dirty="0"/>
              <a:t>use this seed fact to discover new patterns by finding other mentions of this relation in our corpus</a:t>
            </a:r>
          </a:p>
          <a:p>
            <a:pPr lvl="1">
              <a:buFont typeface="Arial" panose="020B0604020202020204" pitchFamily="34" charset="0"/>
              <a:buChar char="•"/>
            </a:pPr>
            <a:r>
              <a:rPr lang="en-US" sz="2800" dirty="0"/>
              <a:t>Sentences found:</a:t>
            </a:r>
          </a:p>
          <a:p>
            <a:pPr lvl="2">
              <a:buFont typeface="Arial" panose="020B0604020202020204" pitchFamily="34" charset="0"/>
              <a:buChar char="•"/>
            </a:pPr>
            <a:r>
              <a:rPr lang="en-US" sz="2000" dirty="0"/>
              <a:t>Budget airline Ryanair, which uses Charleroi as a hub, scrapped all weekend flights out of the airport.</a:t>
            </a:r>
          </a:p>
          <a:p>
            <a:pPr lvl="2">
              <a:buFont typeface="Arial" panose="020B0604020202020204" pitchFamily="34" charset="0"/>
              <a:buChar char="•"/>
            </a:pPr>
            <a:r>
              <a:rPr lang="en-US" sz="2000" dirty="0"/>
              <a:t>All flights in and out of Ryanair’s Belgian hub at Charleroi airport were grounded on Friday...</a:t>
            </a:r>
          </a:p>
          <a:p>
            <a:pPr lvl="2">
              <a:buFont typeface="Arial" panose="020B0604020202020204" pitchFamily="34" charset="0"/>
              <a:buChar char="•"/>
            </a:pPr>
            <a:r>
              <a:rPr lang="en-US" sz="2000" dirty="0"/>
              <a:t>A spokesman at Charleroi, a main hub for Ryanair, estimated that 8000 passengers had already been affected.</a:t>
            </a:r>
          </a:p>
          <a:p>
            <a:pPr lvl="1">
              <a:buFont typeface="Arial" panose="020B0604020202020204" pitchFamily="34" charset="0"/>
              <a:buChar char="•"/>
            </a:pPr>
            <a:r>
              <a:rPr lang="en-US" sz="2800" dirty="0"/>
              <a:t>Patterns extracted:</a:t>
            </a:r>
          </a:p>
          <a:p>
            <a:pPr lvl="2">
              <a:buFont typeface="Arial" panose="020B0604020202020204" pitchFamily="34" charset="0"/>
              <a:buChar char="•"/>
            </a:pPr>
            <a:r>
              <a:rPr lang="en-US" sz="2000" dirty="0"/>
              <a:t> / [ORG], which uses [LOC] as a hub /</a:t>
            </a:r>
          </a:p>
          <a:p>
            <a:pPr lvl="2">
              <a:buFont typeface="Arial" panose="020B0604020202020204" pitchFamily="34" charset="0"/>
              <a:buChar char="•"/>
            </a:pPr>
            <a:r>
              <a:rPr lang="en-US" sz="2000" dirty="0"/>
              <a:t>/ [ORG]'s hub at [LOC] /</a:t>
            </a:r>
          </a:p>
          <a:p>
            <a:pPr lvl="2">
              <a:buFont typeface="Arial" panose="020B0604020202020204" pitchFamily="34" charset="0"/>
              <a:buChar char="•"/>
            </a:pPr>
            <a:r>
              <a:rPr lang="en-US" sz="2000" dirty="0"/>
              <a:t>/ [LOC] a main hub for [ORG] /</a:t>
            </a:r>
            <a:endParaRPr lang="en-US" dirty="0"/>
          </a:p>
          <a:p>
            <a:pPr lvl="2">
              <a:buFont typeface="Arial" panose="020B0604020202020204" pitchFamily="34" charset="0"/>
              <a:buChar char="•"/>
            </a:pPr>
            <a:endParaRPr lang="en-US" dirty="0"/>
          </a:p>
          <a:p>
            <a:pPr lvl="2">
              <a:buFont typeface="Arial" panose="020B0604020202020204" pitchFamily="34" charset="0"/>
              <a:buChar char="•"/>
            </a:pPr>
            <a:endParaRPr lang="en-US" dirty="0"/>
          </a:p>
          <a:p>
            <a:pPr lvl="2">
              <a:buFont typeface="Arial" panose="020B0604020202020204" pitchFamily="34" charset="0"/>
              <a:buChar char="•"/>
            </a:pPr>
            <a:endParaRPr lang="en-US" sz="2400" dirty="0"/>
          </a:p>
          <a:p>
            <a:endParaRPr lang="en-US" dirty="0"/>
          </a:p>
        </p:txBody>
      </p:sp>
      <p:sp>
        <p:nvSpPr>
          <p:cNvPr id="12" name="Title 1">
            <a:extLst>
              <a:ext uri="{FF2B5EF4-FFF2-40B4-BE49-F238E27FC236}">
                <a16:creationId xmlns:a16="http://schemas.microsoft.com/office/drawing/2014/main" id="{DE431DC7-F545-A24F-A94F-9616F0E12F64}"/>
              </a:ext>
            </a:extLst>
          </p:cNvPr>
          <p:cNvSpPr>
            <a:spLocks noGrp="1"/>
          </p:cNvSpPr>
          <p:nvPr>
            <p:ph type="title"/>
          </p:nvPr>
        </p:nvSpPr>
        <p:spPr>
          <a:xfrm>
            <a:off x="822960" y="286605"/>
            <a:ext cx="7543800" cy="932595"/>
          </a:xfrm>
        </p:spPr>
        <p:txBody>
          <a:bodyPr>
            <a:normAutofit/>
          </a:bodyPr>
          <a:lstStyle/>
          <a:p>
            <a:r>
              <a:rPr lang="en-US" dirty="0"/>
              <a:t>Example</a:t>
            </a:r>
          </a:p>
        </p:txBody>
      </p:sp>
    </p:spTree>
    <p:extLst>
      <p:ext uri="{BB962C8B-B14F-4D97-AF65-F5344CB8AC3E}">
        <p14:creationId xmlns:p14="http://schemas.microsoft.com/office/powerpoint/2010/main" val="3060684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CA8DF-1FA2-2547-9624-8324D5A62BD8}"/>
              </a:ext>
            </a:extLst>
          </p:cNvPr>
          <p:cNvSpPr>
            <a:spLocks noGrp="1"/>
          </p:cNvSpPr>
          <p:nvPr>
            <p:ph type="title"/>
          </p:nvPr>
        </p:nvSpPr>
        <p:spPr>
          <a:xfrm>
            <a:off x="822960" y="286605"/>
            <a:ext cx="7543800" cy="856395"/>
          </a:xfrm>
        </p:spPr>
        <p:txBody>
          <a:bodyPr>
            <a:normAutofit/>
          </a:bodyPr>
          <a:lstStyle/>
          <a:p>
            <a:r>
              <a:rPr lang="en-US" dirty="0"/>
              <a:t>Distant Supervision</a:t>
            </a:r>
          </a:p>
        </p:txBody>
      </p:sp>
      <p:sp>
        <p:nvSpPr>
          <p:cNvPr id="7" name="TextBox 6">
            <a:extLst>
              <a:ext uri="{FF2B5EF4-FFF2-40B4-BE49-F238E27FC236}">
                <a16:creationId xmlns:a16="http://schemas.microsoft.com/office/drawing/2014/main" id="{128C3447-0D28-D34C-848D-24CDE97955F4}"/>
              </a:ext>
            </a:extLst>
          </p:cNvPr>
          <p:cNvSpPr txBox="1"/>
          <p:nvPr/>
        </p:nvSpPr>
        <p:spPr>
          <a:xfrm>
            <a:off x="822960" y="4495800"/>
            <a:ext cx="7863839" cy="2062103"/>
          </a:xfrm>
          <a:prstGeom prst="rect">
            <a:avLst/>
          </a:prstGeom>
          <a:noFill/>
        </p:spPr>
        <p:txBody>
          <a:bodyPr wrap="square" rtlCol="0">
            <a:spAutoFit/>
          </a:bodyPr>
          <a:lstStyle/>
          <a:p>
            <a:r>
              <a:rPr lang="en-US" sz="2200" b="1" dirty="0"/>
              <a:t>R: </a:t>
            </a:r>
            <a:r>
              <a:rPr lang="en-US" sz="2200" dirty="0"/>
              <a:t>place of birth</a:t>
            </a:r>
          </a:p>
          <a:p>
            <a:r>
              <a:rPr lang="en-US" sz="2200" b="1" dirty="0"/>
              <a:t>(e1, e2): </a:t>
            </a:r>
            <a:r>
              <a:rPr lang="en-US" b="1" dirty="0"/>
              <a:t> </a:t>
            </a:r>
            <a:r>
              <a:rPr lang="en-US" sz="2200" dirty="0"/>
              <a:t>&lt;Edwin Hubble, Marshfield&gt;,  &lt;Albert </a:t>
            </a:r>
            <a:r>
              <a:rPr lang="en-US" sz="2200" dirty="0" err="1"/>
              <a:t>Einstein,Ulm</a:t>
            </a:r>
            <a:r>
              <a:rPr lang="en-US" sz="2200" dirty="0"/>
              <a:t>&gt;, </a:t>
            </a:r>
            <a:r>
              <a:rPr lang="en-US" sz="2200" dirty="0" err="1"/>
              <a:t>etc</a:t>
            </a:r>
            <a:endParaRPr lang="en-US" sz="2200" dirty="0"/>
          </a:p>
          <a:p>
            <a:r>
              <a:rPr lang="en-US" sz="2200" b="1" dirty="0"/>
              <a:t>Sentences: </a:t>
            </a:r>
            <a:r>
              <a:rPr lang="en-US" sz="2200" dirty="0"/>
              <a:t>Hubble was born in Marshfield; Einstein, born (1879), Ulm; Hubble’s birthplace in Marshfield..., </a:t>
            </a:r>
            <a:r>
              <a:rPr lang="en-US" sz="2200" dirty="0" err="1"/>
              <a:t>etc</a:t>
            </a:r>
            <a:endParaRPr lang="en-US" sz="2200" dirty="0"/>
          </a:p>
          <a:p>
            <a:endParaRPr lang="en-US" sz="2200" dirty="0"/>
          </a:p>
          <a:p>
            <a:endParaRPr lang="en-US" dirty="0"/>
          </a:p>
        </p:txBody>
      </p:sp>
      <p:pic>
        <p:nvPicPr>
          <p:cNvPr id="8" name="Content Placeholder 7" descr="A screenshot of a cell phone&#10;&#10;Description automatically generated">
            <a:extLst>
              <a:ext uri="{FF2B5EF4-FFF2-40B4-BE49-F238E27FC236}">
                <a16:creationId xmlns:a16="http://schemas.microsoft.com/office/drawing/2014/main" id="{33D31FF9-579B-9A43-8103-5170D52D1F8B}"/>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29180" y="1378096"/>
            <a:ext cx="7259326" cy="2660503"/>
          </a:xfrm>
        </p:spPr>
      </p:pic>
    </p:spTree>
    <p:extLst>
      <p:ext uri="{BB962C8B-B14F-4D97-AF65-F5344CB8AC3E}">
        <p14:creationId xmlns:p14="http://schemas.microsoft.com/office/powerpoint/2010/main" val="18379646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CA8DF-1FA2-2547-9624-8324D5A62BD8}"/>
              </a:ext>
            </a:extLst>
          </p:cNvPr>
          <p:cNvSpPr>
            <a:spLocks noGrp="1"/>
          </p:cNvSpPr>
          <p:nvPr>
            <p:ph type="title"/>
          </p:nvPr>
        </p:nvSpPr>
        <p:spPr>
          <a:xfrm>
            <a:off x="822960" y="286605"/>
            <a:ext cx="7543800" cy="1008795"/>
          </a:xfrm>
        </p:spPr>
        <p:txBody>
          <a:bodyPr>
            <a:normAutofit/>
          </a:bodyPr>
          <a:lstStyle/>
          <a:p>
            <a:r>
              <a:rPr lang="en-US" dirty="0"/>
              <a:t>Open IE</a:t>
            </a:r>
          </a:p>
        </p:txBody>
      </p:sp>
      <p:sp>
        <p:nvSpPr>
          <p:cNvPr id="3" name="Content Placeholder 2">
            <a:extLst>
              <a:ext uri="{FF2B5EF4-FFF2-40B4-BE49-F238E27FC236}">
                <a16:creationId xmlns:a16="http://schemas.microsoft.com/office/drawing/2014/main" id="{D785FD96-D58D-CC44-B9F6-14F6AB525F32}"/>
              </a:ext>
            </a:extLst>
          </p:cNvPr>
          <p:cNvSpPr>
            <a:spLocks noGrp="1"/>
          </p:cNvSpPr>
          <p:nvPr>
            <p:ph idx="1"/>
          </p:nvPr>
        </p:nvSpPr>
        <p:spPr>
          <a:xfrm>
            <a:off x="822959" y="1295400"/>
            <a:ext cx="7543801" cy="4573694"/>
          </a:xfrm>
        </p:spPr>
        <p:txBody>
          <a:bodyPr>
            <a:noAutofit/>
          </a:bodyPr>
          <a:lstStyle/>
          <a:p>
            <a:pPr lvl="1">
              <a:buFont typeface="Arial" panose="020B0604020202020204" pitchFamily="34" charset="0"/>
              <a:buChar char="•"/>
            </a:pPr>
            <a:r>
              <a:rPr lang="en-US" sz="2800" dirty="0"/>
              <a:t>Unsupervised relation extraction</a:t>
            </a:r>
          </a:p>
          <a:p>
            <a:pPr lvl="1">
              <a:buFont typeface="Arial" panose="020B0604020202020204" pitchFamily="34" charset="0"/>
              <a:buChar char="•"/>
            </a:pPr>
            <a:r>
              <a:rPr lang="en-US" sz="2800" dirty="0"/>
              <a:t>Find all strings of words that satisfy the tripe relation.</a:t>
            </a:r>
          </a:p>
          <a:p>
            <a:pPr lvl="2">
              <a:buFont typeface="Arial" panose="020B0604020202020204" pitchFamily="34" charset="0"/>
              <a:buChar char="•"/>
            </a:pPr>
            <a:r>
              <a:rPr lang="en-US" sz="2400" dirty="0"/>
              <a:t>United has a hub in Chicago, which is the headquarters of United Continental Holdings.</a:t>
            </a:r>
          </a:p>
          <a:p>
            <a:pPr lvl="2">
              <a:buFont typeface="Arial" panose="020B0604020202020204" pitchFamily="34" charset="0"/>
              <a:buChar char="•"/>
            </a:pPr>
            <a:r>
              <a:rPr lang="en-US" sz="2400" dirty="0"/>
              <a:t>r1: &lt;United, has a hub in, Chicago&gt;</a:t>
            </a:r>
          </a:p>
          <a:p>
            <a:pPr lvl="2">
              <a:buFont typeface="Arial" panose="020B0604020202020204" pitchFamily="34" charset="0"/>
              <a:buChar char="•"/>
            </a:pPr>
            <a:r>
              <a:rPr lang="en-US" sz="2400" dirty="0"/>
              <a:t>r2: &lt;Chicago, is the headquarters of, United Continental Holdings&gt;</a:t>
            </a:r>
          </a:p>
        </p:txBody>
      </p:sp>
    </p:spTree>
    <p:extLst>
      <p:ext uri="{BB962C8B-B14F-4D97-AF65-F5344CB8AC3E}">
        <p14:creationId xmlns:p14="http://schemas.microsoft.com/office/powerpoint/2010/main" val="12559367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CA8DF-1FA2-2547-9624-8324D5A62BD8}"/>
              </a:ext>
            </a:extLst>
          </p:cNvPr>
          <p:cNvSpPr>
            <a:spLocks noGrp="1"/>
          </p:cNvSpPr>
          <p:nvPr>
            <p:ph type="title"/>
          </p:nvPr>
        </p:nvSpPr>
        <p:spPr>
          <a:xfrm>
            <a:off x="822960" y="286605"/>
            <a:ext cx="7543800" cy="1008795"/>
          </a:xfrm>
        </p:spPr>
        <p:txBody>
          <a:bodyPr>
            <a:normAutofit fontScale="90000"/>
          </a:bodyPr>
          <a:lstStyle/>
          <a:p>
            <a:r>
              <a:rPr lang="en-US" dirty="0"/>
              <a:t>Evaluation of Relation Extraction</a:t>
            </a:r>
          </a:p>
        </p:txBody>
      </p:sp>
      <p:sp>
        <p:nvSpPr>
          <p:cNvPr id="3" name="Content Placeholder 2">
            <a:extLst>
              <a:ext uri="{FF2B5EF4-FFF2-40B4-BE49-F238E27FC236}">
                <a16:creationId xmlns:a16="http://schemas.microsoft.com/office/drawing/2014/main" id="{D785FD96-D58D-CC44-B9F6-14F6AB525F32}"/>
              </a:ext>
            </a:extLst>
          </p:cNvPr>
          <p:cNvSpPr>
            <a:spLocks noGrp="1"/>
          </p:cNvSpPr>
          <p:nvPr>
            <p:ph idx="1"/>
          </p:nvPr>
        </p:nvSpPr>
        <p:spPr>
          <a:xfrm>
            <a:off x="822959" y="1295400"/>
            <a:ext cx="7543801" cy="4573694"/>
          </a:xfrm>
        </p:spPr>
        <p:txBody>
          <a:bodyPr>
            <a:noAutofit/>
          </a:bodyPr>
          <a:lstStyle/>
          <a:p>
            <a:pPr lvl="1">
              <a:buFont typeface="Arial" panose="020B0604020202020204" pitchFamily="34" charset="0"/>
              <a:buChar char="•"/>
            </a:pPr>
            <a:r>
              <a:rPr lang="en-US" sz="2800" dirty="0"/>
              <a:t>Supervised</a:t>
            </a:r>
          </a:p>
          <a:p>
            <a:pPr lvl="2">
              <a:buFont typeface="Arial" panose="020B0604020202020204" pitchFamily="34" charset="0"/>
              <a:buChar char="•"/>
            </a:pPr>
            <a:r>
              <a:rPr lang="en-US" sz="2400" dirty="0"/>
              <a:t>Test sets with human annotated, gold-standard relations and computing precision, recall, and F-measure</a:t>
            </a:r>
          </a:p>
          <a:p>
            <a:pPr lvl="1">
              <a:buFont typeface="Arial" panose="020B0604020202020204" pitchFamily="34" charset="0"/>
              <a:buChar char="•"/>
            </a:pPr>
            <a:r>
              <a:rPr lang="en-US" sz="2800" dirty="0"/>
              <a:t>Semi and Unsupervised</a:t>
            </a:r>
          </a:p>
          <a:p>
            <a:pPr lvl="2">
              <a:buFont typeface="Arial" panose="020B0604020202020204" pitchFamily="34" charset="0"/>
              <a:buChar char="•"/>
            </a:pPr>
            <a:r>
              <a:rPr lang="en-US" sz="2400" dirty="0"/>
              <a:t>Human evaluations</a:t>
            </a:r>
          </a:p>
          <a:p>
            <a:pPr lvl="2">
              <a:buFont typeface="Arial" panose="020B0604020202020204" pitchFamily="34" charset="0"/>
              <a:buChar char="•"/>
            </a:pPr>
            <a:r>
              <a:rPr lang="en-US" sz="2400" dirty="0"/>
              <a:t>Compute precision at different levels of recall</a:t>
            </a:r>
          </a:p>
        </p:txBody>
      </p:sp>
    </p:spTree>
    <p:extLst>
      <p:ext uri="{BB962C8B-B14F-4D97-AF65-F5344CB8AC3E}">
        <p14:creationId xmlns:p14="http://schemas.microsoft.com/office/powerpoint/2010/main" val="2640849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CA8DF-1FA2-2547-9624-8324D5A62BD8}"/>
              </a:ext>
            </a:extLst>
          </p:cNvPr>
          <p:cNvSpPr>
            <a:spLocks noGrp="1"/>
          </p:cNvSpPr>
          <p:nvPr>
            <p:ph type="title"/>
          </p:nvPr>
        </p:nvSpPr>
        <p:spPr>
          <a:xfrm>
            <a:off x="822960" y="286605"/>
            <a:ext cx="7543800" cy="1008795"/>
          </a:xfrm>
        </p:spPr>
        <p:txBody>
          <a:bodyPr>
            <a:normAutofit fontScale="90000"/>
          </a:bodyPr>
          <a:lstStyle/>
          <a:p>
            <a:r>
              <a:rPr lang="en-US" dirty="0"/>
              <a:t>Temporal Expression Extraction</a:t>
            </a:r>
          </a:p>
        </p:txBody>
      </p:sp>
      <p:pic>
        <p:nvPicPr>
          <p:cNvPr id="5" name="Content Placeholder 4" descr="A screenshot of a cell phone&#10;&#10;Description automatically generated">
            <a:extLst>
              <a:ext uri="{FF2B5EF4-FFF2-40B4-BE49-F238E27FC236}">
                <a16:creationId xmlns:a16="http://schemas.microsoft.com/office/drawing/2014/main" id="{416362C3-F335-9844-BAE4-E7C2701350C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22960" y="1333492"/>
            <a:ext cx="7962900" cy="1447800"/>
          </a:xfrm>
        </p:spPr>
      </p:pic>
      <p:pic>
        <p:nvPicPr>
          <p:cNvPr id="7" name="Picture 6" descr="A screenshot of a cell phone&#10;&#10;Description automatically generated">
            <a:extLst>
              <a:ext uri="{FF2B5EF4-FFF2-40B4-BE49-F238E27FC236}">
                <a16:creationId xmlns:a16="http://schemas.microsoft.com/office/drawing/2014/main" id="{276D4D1C-3EEB-FB49-8699-BE8CFEDF2FF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6523" y="3429000"/>
            <a:ext cx="7859486" cy="1447800"/>
          </a:xfrm>
          <a:prstGeom prst="rect">
            <a:avLst/>
          </a:prstGeom>
        </p:spPr>
      </p:pic>
      <p:sp>
        <p:nvSpPr>
          <p:cNvPr id="8" name="TextBox 7">
            <a:extLst>
              <a:ext uri="{FF2B5EF4-FFF2-40B4-BE49-F238E27FC236}">
                <a16:creationId xmlns:a16="http://schemas.microsoft.com/office/drawing/2014/main" id="{F78B6668-1643-184A-B944-09F590D29906}"/>
              </a:ext>
            </a:extLst>
          </p:cNvPr>
          <p:cNvSpPr txBox="1"/>
          <p:nvPr/>
        </p:nvSpPr>
        <p:spPr>
          <a:xfrm>
            <a:off x="822960" y="2867320"/>
            <a:ext cx="6136171" cy="523220"/>
          </a:xfrm>
          <a:prstGeom prst="rect">
            <a:avLst/>
          </a:prstGeom>
          <a:noFill/>
        </p:spPr>
        <p:txBody>
          <a:bodyPr wrap="square" rtlCol="0">
            <a:spAutoFit/>
          </a:bodyPr>
          <a:lstStyle/>
          <a:p>
            <a:r>
              <a:rPr lang="en-US" sz="2800" dirty="0"/>
              <a:t>Lexical triggers for temporal expressions:</a:t>
            </a:r>
          </a:p>
        </p:txBody>
      </p:sp>
      <p:sp>
        <p:nvSpPr>
          <p:cNvPr id="10" name="TextBox 9">
            <a:extLst>
              <a:ext uri="{FF2B5EF4-FFF2-40B4-BE49-F238E27FC236}">
                <a16:creationId xmlns:a16="http://schemas.microsoft.com/office/drawing/2014/main" id="{DE58F483-694F-594F-95B3-A5BA11C1DC5D}"/>
              </a:ext>
            </a:extLst>
          </p:cNvPr>
          <p:cNvSpPr txBox="1"/>
          <p:nvPr/>
        </p:nvSpPr>
        <p:spPr>
          <a:xfrm>
            <a:off x="796523" y="5029200"/>
            <a:ext cx="7814388" cy="2123658"/>
          </a:xfrm>
          <a:prstGeom prst="rect">
            <a:avLst/>
          </a:prstGeom>
          <a:noFill/>
        </p:spPr>
        <p:txBody>
          <a:bodyPr wrap="square" rtlCol="0">
            <a:spAutoFit/>
          </a:bodyPr>
          <a:lstStyle/>
          <a:p>
            <a:pPr marL="457200" indent="-457200">
              <a:buClr>
                <a:schemeClr val="accent1"/>
              </a:buClr>
              <a:buFont typeface="Arial" panose="020B0604020202020204" pitchFamily="34" charset="0"/>
              <a:buChar char="•"/>
            </a:pPr>
            <a:r>
              <a:rPr lang="en-US" sz="2800" dirty="0"/>
              <a:t>Temporal expression recognition</a:t>
            </a:r>
          </a:p>
          <a:p>
            <a:pPr marL="457200" indent="-457200">
              <a:buClr>
                <a:schemeClr val="accent1"/>
              </a:buClr>
              <a:buFont typeface="Arial" panose="020B0604020202020204" pitchFamily="34" charset="0"/>
              <a:buChar char="•"/>
            </a:pPr>
            <a:r>
              <a:rPr lang="en-US" sz="2800" dirty="0"/>
              <a:t>Temporal normalization</a:t>
            </a:r>
          </a:p>
          <a:p>
            <a:pPr marL="914400" lvl="1" indent="-457200">
              <a:buClr>
                <a:schemeClr val="accent1"/>
              </a:buClr>
              <a:buFont typeface="Arial" panose="020B0604020202020204" pitchFamily="34" charset="0"/>
              <a:buChar char="•"/>
            </a:pPr>
            <a:r>
              <a:rPr lang="en-US" sz="2400" dirty="0"/>
              <a:t>mapping a temporal expression to either normalization a specific point in time or to a duration</a:t>
            </a:r>
          </a:p>
          <a:p>
            <a:endParaRPr lang="en-US" sz="2800" dirty="0"/>
          </a:p>
        </p:txBody>
      </p:sp>
    </p:spTree>
    <p:extLst>
      <p:ext uri="{BB962C8B-B14F-4D97-AF65-F5344CB8AC3E}">
        <p14:creationId xmlns:p14="http://schemas.microsoft.com/office/powerpoint/2010/main" val="34982823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CA8DF-1FA2-2547-9624-8324D5A62BD8}"/>
              </a:ext>
            </a:extLst>
          </p:cNvPr>
          <p:cNvSpPr>
            <a:spLocks noGrp="1"/>
          </p:cNvSpPr>
          <p:nvPr>
            <p:ph type="title"/>
          </p:nvPr>
        </p:nvSpPr>
        <p:spPr>
          <a:xfrm>
            <a:off x="822960" y="286605"/>
            <a:ext cx="7543800" cy="1008795"/>
          </a:xfrm>
        </p:spPr>
        <p:txBody>
          <a:bodyPr>
            <a:normAutofit/>
          </a:bodyPr>
          <a:lstStyle/>
          <a:p>
            <a:r>
              <a:rPr lang="en-US" dirty="0"/>
              <a:t>Event Extraction</a:t>
            </a:r>
          </a:p>
        </p:txBody>
      </p:sp>
      <p:pic>
        <p:nvPicPr>
          <p:cNvPr id="14" name="Content Placeholder 13" descr="A screen shot of a social media post&#10;&#10;Description automatically generated">
            <a:extLst>
              <a:ext uri="{FF2B5EF4-FFF2-40B4-BE49-F238E27FC236}">
                <a16:creationId xmlns:a16="http://schemas.microsoft.com/office/drawing/2014/main" id="{AC3A1A11-DFAB-7248-B663-AE7D1384A2A3}"/>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77240" y="1397000"/>
            <a:ext cx="7983682" cy="2971800"/>
          </a:xfrm>
        </p:spPr>
      </p:pic>
      <p:sp>
        <p:nvSpPr>
          <p:cNvPr id="15" name="TextBox 14">
            <a:extLst>
              <a:ext uri="{FF2B5EF4-FFF2-40B4-BE49-F238E27FC236}">
                <a16:creationId xmlns:a16="http://schemas.microsoft.com/office/drawing/2014/main" id="{7AE7553B-6E15-8A43-94B2-0E91A4C72C30}"/>
              </a:ext>
            </a:extLst>
          </p:cNvPr>
          <p:cNvSpPr txBox="1"/>
          <p:nvPr/>
        </p:nvSpPr>
        <p:spPr>
          <a:xfrm>
            <a:off x="822960" y="4572000"/>
            <a:ext cx="7937962" cy="1231106"/>
          </a:xfrm>
          <a:prstGeom prst="rect">
            <a:avLst/>
          </a:prstGeom>
          <a:noFill/>
        </p:spPr>
        <p:txBody>
          <a:bodyPr wrap="square" rtlCol="0">
            <a:spAutoFit/>
          </a:bodyPr>
          <a:lstStyle/>
          <a:p>
            <a:r>
              <a:rPr lang="en-US" sz="2800" dirty="0"/>
              <a:t>In English events are typically expressed verbs like exploded, and sometimes nouns like explosion.</a:t>
            </a:r>
          </a:p>
          <a:p>
            <a:endParaRPr lang="en-US" dirty="0"/>
          </a:p>
        </p:txBody>
      </p:sp>
    </p:spTree>
    <p:extLst>
      <p:ext uri="{BB962C8B-B14F-4D97-AF65-F5344CB8AC3E}">
        <p14:creationId xmlns:p14="http://schemas.microsoft.com/office/powerpoint/2010/main" val="81002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CA8DF-1FA2-2547-9624-8324D5A62BD8}"/>
              </a:ext>
            </a:extLst>
          </p:cNvPr>
          <p:cNvSpPr>
            <a:spLocks noGrp="1"/>
          </p:cNvSpPr>
          <p:nvPr>
            <p:ph type="title"/>
          </p:nvPr>
        </p:nvSpPr>
        <p:spPr>
          <a:xfrm>
            <a:off x="822960" y="286605"/>
            <a:ext cx="7543800" cy="1008795"/>
          </a:xfrm>
        </p:spPr>
        <p:txBody>
          <a:bodyPr>
            <a:normAutofit/>
          </a:bodyPr>
          <a:lstStyle/>
          <a:p>
            <a:r>
              <a:rPr lang="en-US" dirty="0"/>
              <a:t>Temporal ordering of events</a:t>
            </a:r>
          </a:p>
        </p:txBody>
      </p:sp>
      <p:sp>
        <p:nvSpPr>
          <p:cNvPr id="3" name="Content Placeholder 2">
            <a:extLst>
              <a:ext uri="{FF2B5EF4-FFF2-40B4-BE49-F238E27FC236}">
                <a16:creationId xmlns:a16="http://schemas.microsoft.com/office/drawing/2014/main" id="{D785FD96-D58D-CC44-B9F6-14F6AB525F32}"/>
              </a:ext>
            </a:extLst>
          </p:cNvPr>
          <p:cNvSpPr>
            <a:spLocks noGrp="1"/>
          </p:cNvSpPr>
          <p:nvPr>
            <p:ph idx="1"/>
          </p:nvPr>
        </p:nvSpPr>
        <p:spPr>
          <a:xfrm>
            <a:off x="822959" y="1295400"/>
            <a:ext cx="7543801" cy="4573694"/>
          </a:xfrm>
        </p:spPr>
        <p:txBody>
          <a:bodyPr>
            <a:noAutofit/>
          </a:bodyPr>
          <a:lstStyle/>
          <a:p>
            <a:r>
              <a:rPr lang="en-US" sz="2800" dirty="0"/>
              <a:t>Delta Air Lines earnings soared 33% to a record in the fiscal first quarter, bucking the industry trend toward declining profits.</a:t>
            </a:r>
          </a:p>
          <a:p>
            <a:endParaRPr lang="en-US" sz="2800" dirty="0"/>
          </a:p>
          <a:p>
            <a:pPr lvl="1">
              <a:buFont typeface="Arial" panose="020B0604020202020204" pitchFamily="34" charset="0"/>
              <a:buChar char="•"/>
            </a:pPr>
            <a:r>
              <a:rPr lang="en-US" sz="2800" dirty="0"/>
              <a:t>Soaringe</a:t>
            </a:r>
            <a:r>
              <a:rPr lang="en-US" sz="2800" baseline="-25000" dirty="0"/>
              <a:t>1</a:t>
            </a:r>
            <a:r>
              <a:rPr lang="en-US" sz="2800" dirty="0"/>
              <a:t> is </a:t>
            </a:r>
            <a:r>
              <a:rPr lang="en-US" sz="2800" b="1" dirty="0"/>
              <a:t>included in </a:t>
            </a:r>
            <a:r>
              <a:rPr lang="en-US" sz="2800" dirty="0"/>
              <a:t>the fiscal first quarter</a:t>
            </a:r>
            <a:r>
              <a:rPr lang="en-US" sz="2800" baseline="-25000" dirty="0"/>
              <a:t>t58</a:t>
            </a:r>
          </a:p>
          <a:p>
            <a:pPr lvl="1">
              <a:buFont typeface="Arial" panose="020B0604020202020204" pitchFamily="34" charset="0"/>
              <a:buChar char="•"/>
            </a:pPr>
            <a:r>
              <a:rPr lang="en-US" sz="2800" dirty="0"/>
              <a:t>Soaring</a:t>
            </a:r>
            <a:r>
              <a:rPr lang="en-US" sz="2800" baseline="-25000" dirty="0"/>
              <a:t>e1</a:t>
            </a:r>
            <a:r>
              <a:rPr lang="en-US" sz="2800" dirty="0"/>
              <a:t> is </a:t>
            </a:r>
            <a:r>
              <a:rPr lang="en-US" sz="2800" b="1" dirty="0"/>
              <a:t>simultaneous with </a:t>
            </a:r>
            <a:r>
              <a:rPr lang="en-US" sz="2800" dirty="0"/>
              <a:t>the bucking</a:t>
            </a:r>
            <a:r>
              <a:rPr lang="en-US" sz="2800" baseline="-25000" dirty="0"/>
              <a:t>e3</a:t>
            </a:r>
          </a:p>
          <a:p>
            <a:pPr lvl="1">
              <a:buFont typeface="Arial" panose="020B0604020202020204" pitchFamily="34" charset="0"/>
              <a:buChar char="•"/>
            </a:pPr>
            <a:r>
              <a:rPr lang="en-US" sz="2800" dirty="0"/>
              <a:t>Declining</a:t>
            </a:r>
            <a:r>
              <a:rPr lang="en-US" sz="2800" baseline="-25000" dirty="0"/>
              <a:t>e4</a:t>
            </a:r>
            <a:r>
              <a:rPr lang="en-US" sz="2800" dirty="0"/>
              <a:t> </a:t>
            </a:r>
            <a:r>
              <a:rPr lang="en-US" sz="2800" b="1" dirty="0"/>
              <a:t>includes</a:t>
            </a:r>
            <a:r>
              <a:rPr lang="en-US" sz="2800" dirty="0"/>
              <a:t> soaring</a:t>
            </a:r>
            <a:r>
              <a:rPr lang="en-US" sz="2800" baseline="-25000" dirty="0"/>
              <a:t>e1</a:t>
            </a:r>
          </a:p>
        </p:txBody>
      </p:sp>
    </p:spTree>
    <p:extLst>
      <p:ext uri="{BB962C8B-B14F-4D97-AF65-F5344CB8AC3E}">
        <p14:creationId xmlns:p14="http://schemas.microsoft.com/office/powerpoint/2010/main" val="3886930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CA8DF-1FA2-2547-9624-8324D5A62BD8}"/>
              </a:ext>
            </a:extLst>
          </p:cNvPr>
          <p:cNvSpPr>
            <a:spLocks noGrp="1"/>
          </p:cNvSpPr>
          <p:nvPr>
            <p:ph type="title"/>
          </p:nvPr>
        </p:nvSpPr>
        <p:spPr>
          <a:xfrm>
            <a:off x="822960" y="286605"/>
            <a:ext cx="7543800" cy="1008795"/>
          </a:xfrm>
        </p:spPr>
        <p:txBody>
          <a:bodyPr>
            <a:normAutofit/>
          </a:bodyPr>
          <a:lstStyle/>
          <a:p>
            <a:r>
              <a:rPr lang="en-US" dirty="0"/>
              <a:t>Template Filling</a:t>
            </a:r>
          </a:p>
        </p:txBody>
      </p:sp>
      <p:sp>
        <p:nvSpPr>
          <p:cNvPr id="3" name="Content Placeholder 2">
            <a:extLst>
              <a:ext uri="{FF2B5EF4-FFF2-40B4-BE49-F238E27FC236}">
                <a16:creationId xmlns:a16="http://schemas.microsoft.com/office/drawing/2014/main" id="{D785FD96-D58D-CC44-B9F6-14F6AB525F32}"/>
              </a:ext>
            </a:extLst>
          </p:cNvPr>
          <p:cNvSpPr>
            <a:spLocks noGrp="1"/>
          </p:cNvSpPr>
          <p:nvPr>
            <p:ph idx="1"/>
          </p:nvPr>
        </p:nvSpPr>
        <p:spPr>
          <a:xfrm>
            <a:off x="822959" y="1519766"/>
            <a:ext cx="7543801" cy="2823634"/>
          </a:xfrm>
        </p:spPr>
        <p:txBody>
          <a:bodyPr>
            <a:noAutofit/>
          </a:bodyPr>
          <a:lstStyle/>
          <a:p>
            <a:pPr lvl="1">
              <a:buFont typeface="Arial" panose="020B0604020202020204" pitchFamily="34" charset="0"/>
              <a:buChar char="•"/>
            </a:pPr>
            <a:r>
              <a:rPr lang="en-US" sz="2800" dirty="0"/>
              <a:t>Scripts are common, stereotypical situations</a:t>
            </a:r>
          </a:p>
          <a:p>
            <a:pPr lvl="1">
              <a:buFont typeface="Arial" panose="020B0604020202020204" pitchFamily="34" charset="0"/>
              <a:buChar char="•"/>
            </a:pPr>
            <a:r>
              <a:rPr lang="en-US" sz="2800" dirty="0"/>
              <a:t>Templates represent scripts with a fixed set of slots that take slot-filler values</a:t>
            </a:r>
          </a:p>
          <a:p>
            <a:pPr lvl="1">
              <a:buFont typeface="Arial" panose="020B0604020202020204" pitchFamily="34" charset="0"/>
              <a:buChar char="•"/>
            </a:pPr>
            <a:r>
              <a:rPr lang="en-US" sz="2800" dirty="0"/>
              <a:t>Train two separate supervised systems</a:t>
            </a:r>
          </a:p>
          <a:p>
            <a:pPr lvl="2">
              <a:buFont typeface="Arial" panose="020B0604020202020204" pitchFamily="34" charset="0"/>
              <a:buChar char="•"/>
            </a:pPr>
            <a:r>
              <a:rPr lang="en-US" sz="2400" dirty="0"/>
              <a:t>Template recognition</a:t>
            </a:r>
          </a:p>
          <a:p>
            <a:pPr lvl="2">
              <a:buFont typeface="Arial" panose="020B0604020202020204" pitchFamily="34" charset="0"/>
              <a:buChar char="•"/>
            </a:pPr>
            <a:r>
              <a:rPr lang="en-US" sz="2400" dirty="0"/>
              <a:t>Role-filler extraction</a:t>
            </a:r>
          </a:p>
          <a:p>
            <a:pPr lvl="1">
              <a:buFont typeface="Arial" panose="020B0604020202020204" pitchFamily="34" charset="0"/>
              <a:buChar char="•"/>
            </a:pPr>
            <a:r>
              <a:rPr lang="en-US" sz="2800" dirty="0"/>
              <a:t>Most earlier systems were based on handwritten regular expressions and grammar rules.</a:t>
            </a:r>
          </a:p>
        </p:txBody>
      </p:sp>
      <p:pic>
        <p:nvPicPr>
          <p:cNvPr id="5" name="Picture 4" descr="A screenshot of a cell phone&#10;&#10;Description automatically generated">
            <a:extLst>
              <a:ext uri="{FF2B5EF4-FFF2-40B4-BE49-F238E27FC236}">
                <a16:creationId xmlns:a16="http://schemas.microsoft.com/office/drawing/2014/main" id="{3AFDE1AA-B284-A34D-92A8-A486B52C43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2959" y="5047396"/>
            <a:ext cx="7635706" cy="1523999"/>
          </a:xfrm>
          <a:prstGeom prst="rect">
            <a:avLst/>
          </a:prstGeom>
        </p:spPr>
      </p:pic>
    </p:spTree>
    <p:extLst>
      <p:ext uri="{BB962C8B-B14F-4D97-AF65-F5344CB8AC3E}">
        <p14:creationId xmlns:p14="http://schemas.microsoft.com/office/powerpoint/2010/main" val="34251348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65DF6B1-98EF-3B4C-9E9A-63C8E62B409F}"/>
              </a:ext>
            </a:extLst>
          </p:cNvPr>
          <p:cNvPicPr>
            <a:picLocks noChangeAspect="1"/>
          </p:cNvPicPr>
          <p:nvPr/>
        </p:nvPicPr>
        <p:blipFill rotWithShape="1">
          <a:blip r:embed="rId3"/>
          <a:srcRect l="3981" t="3896" r="4351" b="20779"/>
          <a:stretch/>
        </p:blipFill>
        <p:spPr>
          <a:xfrm>
            <a:off x="152400" y="1016000"/>
            <a:ext cx="8991600" cy="4927600"/>
          </a:xfrm>
          <a:prstGeom prst="rect">
            <a:avLst/>
          </a:prstGeom>
        </p:spPr>
      </p:pic>
      <p:sp>
        <p:nvSpPr>
          <p:cNvPr id="11" name="Title 1">
            <a:extLst>
              <a:ext uri="{FF2B5EF4-FFF2-40B4-BE49-F238E27FC236}">
                <a16:creationId xmlns:a16="http://schemas.microsoft.com/office/drawing/2014/main" id="{91BB7BE2-387B-4542-9008-57C88162C830}"/>
              </a:ext>
            </a:extLst>
          </p:cNvPr>
          <p:cNvSpPr>
            <a:spLocks noGrp="1"/>
          </p:cNvSpPr>
          <p:nvPr>
            <p:ph type="title"/>
          </p:nvPr>
        </p:nvSpPr>
        <p:spPr>
          <a:xfrm>
            <a:off x="304800" y="286605"/>
            <a:ext cx="8061960" cy="703995"/>
          </a:xfrm>
        </p:spPr>
        <p:txBody>
          <a:bodyPr>
            <a:normAutofit fontScale="90000"/>
          </a:bodyPr>
          <a:lstStyle/>
          <a:p>
            <a:r>
              <a:rPr lang="en-US" dirty="0"/>
              <a:t>The Gun Violence Database</a:t>
            </a:r>
          </a:p>
        </p:txBody>
      </p:sp>
      <p:sp>
        <p:nvSpPr>
          <p:cNvPr id="12" name="TextBox 11">
            <a:extLst>
              <a:ext uri="{FF2B5EF4-FFF2-40B4-BE49-F238E27FC236}">
                <a16:creationId xmlns:a16="http://schemas.microsoft.com/office/drawing/2014/main" id="{296D7C9D-099E-3045-B06C-1C1EAB30E967}"/>
              </a:ext>
            </a:extLst>
          </p:cNvPr>
          <p:cNvSpPr txBox="1"/>
          <p:nvPr/>
        </p:nvSpPr>
        <p:spPr>
          <a:xfrm>
            <a:off x="406400" y="6197600"/>
            <a:ext cx="6375400" cy="646331"/>
          </a:xfrm>
          <a:prstGeom prst="rect">
            <a:avLst/>
          </a:prstGeom>
          <a:noFill/>
        </p:spPr>
        <p:txBody>
          <a:bodyPr wrap="square" rtlCol="0">
            <a:spAutoFit/>
          </a:bodyPr>
          <a:lstStyle/>
          <a:p>
            <a:r>
              <a:rPr lang="en-US" dirty="0"/>
              <a:t>Ellie Pavlick and Chris </a:t>
            </a:r>
            <a:r>
              <a:rPr lang="en-US" dirty="0" err="1"/>
              <a:t>Callison</a:t>
            </a:r>
            <a:r>
              <a:rPr lang="en-US" dirty="0"/>
              <a:t>-Burch, University of Pennsylvania</a:t>
            </a:r>
          </a:p>
          <a:p>
            <a:endParaRPr lang="en-US" dirty="0"/>
          </a:p>
        </p:txBody>
      </p:sp>
    </p:spTree>
    <p:extLst>
      <p:ext uri="{BB962C8B-B14F-4D97-AF65-F5344CB8AC3E}">
        <p14:creationId xmlns:p14="http://schemas.microsoft.com/office/powerpoint/2010/main" val="5768217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A08A58-0F32-7F48-B57D-04427C75DFD5}"/>
              </a:ext>
            </a:extLst>
          </p:cNvPr>
          <p:cNvSpPr>
            <a:spLocks noGrp="1"/>
          </p:cNvSpPr>
          <p:nvPr>
            <p:ph type="title"/>
          </p:nvPr>
        </p:nvSpPr>
        <p:spPr/>
        <p:txBody>
          <a:bodyPr>
            <a:normAutofit/>
          </a:bodyPr>
          <a:lstStyle/>
          <a:p>
            <a:r>
              <a:rPr lang="en-US" sz="5400"/>
              <a:t>Template Filling</a:t>
            </a:r>
            <a:endParaRPr lang="en-US" sz="5400" dirty="0"/>
          </a:p>
        </p:txBody>
      </p:sp>
      <p:sp>
        <p:nvSpPr>
          <p:cNvPr id="3" name="Content Placeholder 2">
            <a:extLst>
              <a:ext uri="{FF2B5EF4-FFF2-40B4-BE49-F238E27FC236}">
                <a16:creationId xmlns:a16="http://schemas.microsoft.com/office/drawing/2014/main" id="{EA583E7D-1691-464E-B77C-2DB873AD7C8B}"/>
              </a:ext>
            </a:extLst>
          </p:cNvPr>
          <p:cNvSpPr>
            <a:spLocks noGrp="1"/>
          </p:cNvSpPr>
          <p:nvPr>
            <p:ph idx="1"/>
          </p:nvPr>
        </p:nvSpPr>
        <p:spPr>
          <a:xfrm>
            <a:off x="822959" y="1845734"/>
            <a:ext cx="7543801" cy="2650066"/>
          </a:xfrm>
        </p:spPr>
        <p:txBody>
          <a:bodyPr>
            <a:normAutofit/>
          </a:bodyPr>
          <a:lstStyle/>
          <a:p>
            <a:pPr marL="201168" lvl="1" indent="0" algn="just">
              <a:buNone/>
            </a:pPr>
            <a:r>
              <a:rPr lang="en-US" sz="2200" dirty="0"/>
              <a:t>Citing high fuel prices, United Airlines said Friday it has increased fares by $6 per round trip on flights to some cities also served by </a:t>
            </a:r>
            <a:r>
              <a:rPr lang="en-US" sz="2200" dirty="0" err="1"/>
              <a:t>lowercost</a:t>
            </a:r>
            <a:r>
              <a:rPr lang="en-US" sz="2200" dirty="0"/>
              <a:t> carriers. American Airlines, a unit of AMR Corp., immediately matched the move, spokesman </a:t>
            </a:r>
            <a:r>
              <a:rPr lang="en-US" sz="2200" dirty="0" err="1"/>
              <a:t>TimWagner</a:t>
            </a:r>
            <a:r>
              <a:rPr lang="en-US" sz="2200" dirty="0"/>
              <a:t> said. United, a unit of UAL Corp., said the increase took effect Thursday and applies to most routes where it competes against discount carriers, such as Chicago to Dallas and Denver to San Francisco.</a:t>
            </a:r>
          </a:p>
        </p:txBody>
      </p:sp>
      <p:pic>
        <p:nvPicPr>
          <p:cNvPr id="5" name="Picture 4" descr="A screenshot of a cell phone&#10;&#10;Description automatically generated">
            <a:extLst>
              <a:ext uri="{FF2B5EF4-FFF2-40B4-BE49-F238E27FC236}">
                <a16:creationId xmlns:a16="http://schemas.microsoft.com/office/drawing/2014/main" id="{647DC326-625E-994B-996C-DADF44B8D1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5358" y="4638809"/>
            <a:ext cx="7391401" cy="1409700"/>
          </a:xfrm>
          <a:prstGeom prst="rect">
            <a:avLst/>
          </a:prstGeom>
        </p:spPr>
      </p:pic>
    </p:spTree>
    <p:extLst>
      <p:ext uri="{BB962C8B-B14F-4D97-AF65-F5344CB8AC3E}">
        <p14:creationId xmlns:p14="http://schemas.microsoft.com/office/powerpoint/2010/main" val="20440152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CA8DF-1FA2-2547-9624-8324D5A62BD8}"/>
              </a:ext>
            </a:extLst>
          </p:cNvPr>
          <p:cNvSpPr>
            <a:spLocks noGrp="1"/>
          </p:cNvSpPr>
          <p:nvPr>
            <p:ph type="title"/>
          </p:nvPr>
        </p:nvSpPr>
        <p:spPr>
          <a:xfrm>
            <a:off x="822960" y="286605"/>
            <a:ext cx="7543800" cy="1008795"/>
          </a:xfrm>
        </p:spPr>
        <p:txBody>
          <a:bodyPr>
            <a:normAutofit/>
          </a:bodyPr>
          <a:lstStyle/>
          <a:p>
            <a:r>
              <a:rPr lang="en-US" dirty="0"/>
              <a:t>Goals of the GVDB</a:t>
            </a:r>
          </a:p>
        </p:txBody>
      </p:sp>
      <p:sp>
        <p:nvSpPr>
          <p:cNvPr id="3" name="Content Placeholder 2">
            <a:extLst>
              <a:ext uri="{FF2B5EF4-FFF2-40B4-BE49-F238E27FC236}">
                <a16:creationId xmlns:a16="http://schemas.microsoft.com/office/drawing/2014/main" id="{D785FD96-D58D-CC44-B9F6-14F6AB525F32}"/>
              </a:ext>
            </a:extLst>
          </p:cNvPr>
          <p:cNvSpPr>
            <a:spLocks noGrp="1"/>
          </p:cNvSpPr>
          <p:nvPr>
            <p:ph idx="1"/>
          </p:nvPr>
        </p:nvSpPr>
        <p:spPr>
          <a:xfrm>
            <a:off x="822959" y="1600200"/>
            <a:ext cx="7543801" cy="4268894"/>
          </a:xfrm>
        </p:spPr>
        <p:txBody>
          <a:bodyPr>
            <a:noAutofit/>
          </a:bodyPr>
          <a:lstStyle/>
          <a:p>
            <a:r>
              <a:rPr lang="en-US" sz="2800" dirty="0"/>
              <a:t>Collect data about gun violence in the US to facilitate </a:t>
            </a:r>
            <a:r>
              <a:rPr lang="en-US" sz="2800" b="1" dirty="0"/>
              <a:t>public health research</a:t>
            </a:r>
            <a:r>
              <a:rPr lang="en-US" sz="2800" dirty="0"/>
              <a:t>.</a:t>
            </a:r>
          </a:p>
          <a:p>
            <a:r>
              <a:rPr lang="en-US" sz="2800" dirty="0"/>
              <a:t>Draw sample from local newspapers and television stations that publish online.</a:t>
            </a:r>
          </a:p>
          <a:p>
            <a:r>
              <a:rPr lang="en-US" sz="2800" dirty="0"/>
              <a:t>Use machine learning and crowdsourcing to </a:t>
            </a:r>
            <a:r>
              <a:rPr lang="en-US" sz="2800" b="1" dirty="0"/>
              <a:t>extract structured data from text</a:t>
            </a:r>
            <a:r>
              <a:rPr lang="en-US" sz="2800" dirty="0"/>
              <a:t>.</a:t>
            </a:r>
            <a:endParaRPr lang="en-US" sz="2800" baseline="-25000" dirty="0"/>
          </a:p>
        </p:txBody>
      </p:sp>
    </p:spTree>
    <p:extLst>
      <p:ext uri="{BB962C8B-B14F-4D97-AF65-F5344CB8AC3E}">
        <p14:creationId xmlns:p14="http://schemas.microsoft.com/office/powerpoint/2010/main" val="31258359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CA8DF-1FA2-2547-9624-8324D5A62BD8}"/>
              </a:ext>
            </a:extLst>
          </p:cNvPr>
          <p:cNvSpPr>
            <a:spLocks noGrp="1"/>
          </p:cNvSpPr>
          <p:nvPr>
            <p:ph type="title"/>
          </p:nvPr>
        </p:nvSpPr>
        <p:spPr>
          <a:xfrm>
            <a:off x="822960" y="286605"/>
            <a:ext cx="7543800" cy="1008795"/>
          </a:xfrm>
        </p:spPr>
        <p:txBody>
          <a:bodyPr>
            <a:normAutofit/>
          </a:bodyPr>
          <a:lstStyle/>
          <a:p>
            <a:r>
              <a:rPr lang="en-US" dirty="0"/>
              <a:t>GVDB Template</a:t>
            </a:r>
          </a:p>
        </p:txBody>
      </p:sp>
      <p:pic>
        <p:nvPicPr>
          <p:cNvPr id="5" name="Content Placeholder 4" descr="A screenshot of a cell phone&#10;&#10;Description automatically generated">
            <a:extLst>
              <a:ext uri="{FF2B5EF4-FFF2-40B4-BE49-F238E27FC236}">
                <a16:creationId xmlns:a16="http://schemas.microsoft.com/office/drawing/2014/main" id="{E3CD40E4-A892-2443-9E4E-5502319A1EA4}"/>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22960" y="1517843"/>
            <a:ext cx="7543800" cy="4434248"/>
          </a:xfrm>
        </p:spPr>
      </p:pic>
    </p:spTree>
    <p:extLst>
      <p:ext uri="{BB962C8B-B14F-4D97-AF65-F5344CB8AC3E}">
        <p14:creationId xmlns:p14="http://schemas.microsoft.com/office/powerpoint/2010/main" val="8184873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A08A58-0F32-7F48-B57D-04427C75DFD5}"/>
              </a:ext>
            </a:extLst>
          </p:cNvPr>
          <p:cNvSpPr>
            <a:spLocks noGrp="1"/>
          </p:cNvSpPr>
          <p:nvPr>
            <p:ph type="title"/>
          </p:nvPr>
        </p:nvSpPr>
        <p:spPr/>
        <p:txBody>
          <a:bodyPr>
            <a:normAutofit/>
          </a:bodyPr>
          <a:lstStyle/>
          <a:p>
            <a:r>
              <a:rPr lang="en-US" sz="5400" dirty="0"/>
              <a:t>Steps in IE</a:t>
            </a:r>
          </a:p>
        </p:txBody>
      </p:sp>
      <p:sp>
        <p:nvSpPr>
          <p:cNvPr id="3" name="Content Placeholder 2">
            <a:extLst>
              <a:ext uri="{FF2B5EF4-FFF2-40B4-BE49-F238E27FC236}">
                <a16:creationId xmlns:a16="http://schemas.microsoft.com/office/drawing/2014/main" id="{EA583E7D-1691-464E-B77C-2DB873AD7C8B}"/>
              </a:ext>
            </a:extLst>
          </p:cNvPr>
          <p:cNvSpPr>
            <a:spLocks noGrp="1"/>
          </p:cNvSpPr>
          <p:nvPr>
            <p:ph idx="1"/>
          </p:nvPr>
        </p:nvSpPr>
        <p:spPr/>
        <p:txBody>
          <a:bodyPr>
            <a:normAutofit/>
          </a:bodyPr>
          <a:lstStyle/>
          <a:p>
            <a:pPr lvl="1">
              <a:buFont typeface="Arial" panose="020B0604020202020204" pitchFamily="34" charset="0"/>
              <a:buChar char="•"/>
            </a:pPr>
            <a:r>
              <a:rPr lang="en-US" sz="2800" dirty="0"/>
              <a:t>NER and co-reference resolution</a:t>
            </a:r>
          </a:p>
          <a:p>
            <a:pPr lvl="1">
              <a:buFont typeface="Arial" panose="020B0604020202020204" pitchFamily="34" charset="0"/>
              <a:buChar char="•"/>
            </a:pPr>
            <a:r>
              <a:rPr lang="en-US" sz="2800" b="1" dirty="0"/>
              <a:t>relation</a:t>
            </a:r>
            <a:r>
              <a:rPr lang="en-US" sz="2800" dirty="0"/>
              <a:t> extraction</a:t>
            </a:r>
          </a:p>
          <a:p>
            <a:pPr lvl="2">
              <a:buFont typeface="Arial" panose="020B0604020202020204" pitchFamily="34" charset="0"/>
              <a:buChar char="•"/>
            </a:pPr>
            <a:r>
              <a:rPr lang="en-US" sz="2400" dirty="0"/>
              <a:t>spouse-of, child-of, employer-of, </a:t>
            </a:r>
            <a:r>
              <a:rPr lang="en-US" sz="2400" dirty="0" err="1"/>
              <a:t>partof</a:t>
            </a:r>
            <a:r>
              <a:rPr lang="en-US" sz="2400" dirty="0"/>
              <a:t>, membership-in, located-in</a:t>
            </a:r>
          </a:p>
          <a:p>
            <a:pPr lvl="1">
              <a:buFont typeface="Arial" panose="020B0604020202020204" pitchFamily="34" charset="0"/>
              <a:buChar char="•"/>
            </a:pPr>
            <a:r>
              <a:rPr lang="en-US" sz="2800" dirty="0"/>
              <a:t>event extraction</a:t>
            </a:r>
          </a:p>
          <a:p>
            <a:pPr lvl="1">
              <a:buFont typeface="Arial" panose="020B0604020202020204" pitchFamily="34" charset="0"/>
              <a:buChar char="•"/>
            </a:pPr>
            <a:r>
              <a:rPr lang="en-US" sz="2800" dirty="0"/>
              <a:t>temporal expression normalization</a:t>
            </a:r>
          </a:p>
          <a:p>
            <a:pPr lvl="1">
              <a:buFont typeface="Arial" panose="020B0604020202020204" pitchFamily="34" charset="0"/>
              <a:buChar char="•"/>
            </a:pPr>
            <a:r>
              <a:rPr lang="en-US" sz="2800" dirty="0"/>
              <a:t>template filling</a:t>
            </a:r>
          </a:p>
        </p:txBody>
      </p:sp>
    </p:spTree>
    <p:extLst>
      <p:ext uri="{BB962C8B-B14F-4D97-AF65-F5344CB8AC3E}">
        <p14:creationId xmlns:p14="http://schemas.microsoft.com/office/powerpoint/2010/main" val="36377953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A08A58-0F32-7F48-B57D-04427C75DFD5}"/>
              </a:ext>
            </a:extLst>
          </p:cNvPr>
          <p:cNvSpPr>
            <a:spLocks noGrp="1"/>
          </p:cNvSpPr>
          <p:nvPr>
            <p:ph type="title"/>
          </p:nvPr>
        </p:nvSpPr>
        <p:spPr/>
        <p:txBody>
          <a:bodyPr>
            <a:normAutofit/>
          </a:bodyPr>
          <a:lstStyle/>
          <a:p>
            <a:r>
              <a:rPr lang="en-US" sz="5400" dirty="0"/>
              <a:t>Named Entity Recognition</a:t>
            </a:r>
          </a:p>
        </p:txBody>
      </p:sp>
      <p:pic>
        <p:nvPicPr>
          <p:cNvPr id="5" name="Content Placeholder 4" descr="A picture containing people, woman, phone&#10;&#10;Description automatically generated">
            <a:extLst>
              <a:ext uri="{FF2B5EF4-FFF2-40B4-BE49-F238E27FC236}">
                <a16:creationId xmlns:a16="http://schemas.microsoft.com/office/drawing/2014/main" id="{5C22E7D1-AE2D-1344-A794-483F8A01064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77239" y="1737361"/>
            <a:ext cx="7884939" cy="2606039"/>
          </a:xfrm>
        </p:spPr>
      </p:pic>
      <p:pic>
        <p:nvPicPr>
          <p:cNvPr id="7" name="Picture 6" descr="A screenshot of a cell phone&#10;&#10;Description automatically generated">
            <a:extLst>
              <a:ext uri="{FF2B5EF4-FFF2-40B4-BE49-F238E27FC236}">
                <a16:creationId xmlns:a16="http://schemas.microsoft.com/office/drawing/2014/main" id="{C0CD9A97-6E33-7E49-AB27-CF86D382323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6422" y="4634753"/>
            <a:ext cx="7746571" cy="1936643"/>
          </a:xfrm>
          <a:prstGeom prst="rect">
            <a:avLst/>
          </a:prstGeom>
        </p:spPr>
      </p:pic>
    </p:spTree>
    <p:extLst>
      <p:ext uri="{BB962C8B-B14F-4D97-AF65-F5344CB8AC3E}">
        <p14:creationId xmlns:p14="http://schemas.microsoft.com/office/powerpoint/2010/main" val="7470623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A08A58-0F32-7F48-B57D-04427C75DFD5}"/>
              </a:ext>
            </a:extLst>
          </p:cNvPr>
          <p:cNvSpPr>
            <a:spLocks noGrp="1"/>
          </p:cNvSpPr>
          <p:nvPr>
            <p:ph type="title"/>
          </p:nvPr>
        </p:nvSpPr>
        <p:spPr/>
        <p:txBody>
          <a:bodyPr>
            <a:normAutofit/>
          </a:bodyPr>
          <a:lstStyle/>
          <a:p>
            <a:r>
              <a:rPr lang="en-US" sz="5400" dirty="0"/>
              <a:t>Named Entity Recognition</a:t>
            </a:r>
          </a:p>
        </p:txBody>
      </p:sp>
      <p:sp>
        <p:nvSpPr>
          <p:cNvPr id="3" name="Content Placeholder 2">
            <a:extLst>
              <a:ext uri="{FF2B5EF4-FFF2-40B4-BE49-F238E27FC236}">
                <a16:creationId xmlns:a16="http://schemas.microsoft.com/office/drawing/2014/main" id="{EA583E7D-1691-464E-B77C-2DB873AD7C8B}"/>
              </a:ext>
            </a:extLst>
          </p:cNvPr>
          <p:cNvSpPr>
            <a:spLocks noGrp="1"/>
          </p:cNvSpPr>
          <p:nvPr>
            <p:ph idx="1"/>
          </p:nvPr>
        </p:nvSpPr>
        <p:spPr/>
        <p:txBody>
          <a:bodyPr>
            <a:normAutofit/>
          </a:bodyPr>
          <a:lstStyle/>
          <a:p>
            <a:pPr lvl="1">
              <a:buFont typeface="Arial" panose="020B0604020202020204" pitchFamily="34" charset="0"/>
              <a:buChar char="•"/>
            </a:pPr>
            <a:r>
              <a:rPr lang="en-US" sz="2800" dirty="0"/>
              <a:t>Find spans of text that constitute proper names</a:t>
            </a:r>
          </a:p>
          <a:p>
            <a:pPr lvl="2">
              <a:buFont typeface="Arial" panose="020B0604020202020204" pitchFamily="34" charset="0"/>
              <a:buChar char="•"/>
            </a:pPr>
            <a:r>
              <a:rPr lang="en-US" sz="2400" dirty="0"/>
              <a:t>Ambiguity of segmentation</a:t>
            </a:r>
          </a:p>
          <a:p>
            <a:pPr lvl="3">
              <a:buFont typeface="Arial" panose="020B0604020202020204" pitchFamily="34" charset="0"/>
              <a:buChar char="•"/>
            </a:pPr>
            <a:r>
              <a:rPr lang="en-US" sz="2400" dirty="0"/>
              <a:t>What’s an entity and what isn’t</a:t>
            </a:r>
          </a:p>
          <a:p>
            <a:pPr lvl="3">
              <a:buFont typeface="Arial" panose="020B0604020202020204" pitchFamily="34" charset="0"/>
              <a:buChar char="•"/>
            </a:pPr>
            <a:r>
              <a:rPr lang="en-US" sz="2400" dirty="0"/>
              <a:t>Where the boundaries are</a:t>
            </a:r>
          </a:p>
          <a:p>
            <a:pPr lvl="1">
              <a:buFont typeface="Arial" panose="020B0604020202020204" pitchFamily="34" charset="0"/>
              <a:buChar char="•"/>
            </a:pPr>
            <a:r>
              <a:rPr lang="en-US" sz="2800" dirty="0"/>
              <a:t>Classify the type of the entity</a:t>
            </a:r>
          </a:p>
          <a:p>
            <a:pPr lvl="2">
              <a:buFont typeface="Arial" panose="020B0604020202020204" pitchFamily="34" charset="0"/>
              <a:buChar char="•"/>
            </a:pPr>
            <a:r>
              <a:rPr lang="en-US" sz="2400" dirty="0"/>
              <a:t>Type ambiguity</a:t>
            </a:r>
            <a:endParaRPr lang="en-US" sz="2800" dirty="0"/>
          </a:p>
        </p:txBody>
      </p:sp>
    </p:spTree>
    <p:extLst>
      <p:ext uri="{BB962C8B-B14F-4D97-AF65-F5344CB8AC3E}">
        <p14:creationId xmlns:p14="http://schemas.microsoft.com/office/powerpoint/2010/main" val="27232214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A08A58-0F32-7F48-B57D-04427C75DFD5}"/>
              </a:ext>
            </a:extLst>
          </p:cNvPr>
          <p:cNvSpPr>
            <a:spLocks noGrp="1"/>
          </p:cNvSpPr>
          <p:nvPr>
            <p:ph type="title"/>
          </p:nvPr>
        </p:nvSpPr>
        <p:spPr/>
        <p:txBody>
          <a:bodyPr>
            <a:normAutofit/>
          </a:bodyPr>
          <a:lstStyle/>
          <a:p>
            <a:r>
              <a:rPr lang="en-US" sz="5400" dirty="0"/>
              <a:t>Category Ambiguity in NER</a:t>
            </a:r>
          </a:p>
        </p:txBody>
      </p:sp>
      <p:pic>
        <p:nvPicPr>
          <p:cNvPr id="5" name="Content Placeholder 4" descr="A screenshot of a cell phone&#10;&#10;Description automatically generated">
            <a:extLst>
              <a:ext uri="{FF2B5EF4-FFF2-40B4-BE49-F238E27FC236}">
                <a16:creationId xmlns:a16="http://schemas.microsoft.com/office/drawing/2014/main" id="{6F52FAF3-72E5-F042-B1A3-E3EE5B70A53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10764" y="1936961"/>
            <a:ext cx="8122472" cy="1543270"/>
          </a:xfrm>
        </p:spPr>
      </p:pic>
      <p:pic>
        <p:nvPicPr>
          <p:cNvPr id="7" name="Picture 6" descr="A black sign with white text&#10;&#10;Description automatically generated">
            <a:extLst>
              <a:ext uri="{FF2B5EF4-FFF2-40B4-BE49-F238E27FC236}">
                <a16:creationId xmlns:a16="http://schemas.microsoft.com/office/drawing/2014/main" id="{AF82F101-2689-A24D-9AF3-E1C63B66382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0763" y="4609934"/>
            <a:ext cx="8122473" cy="1486066"/>
          </a:xfrm>
          <a:prstGeom prst="rect">
            <a:avLst/>
          </a:prstGeom>
        </p:spPr>
      </p:pic>
      <p:sp>
        <p:nvSpPr>
          <p:cNvPr id="8" name="TextBox 7">
            <a:extLst>
              <a:ext uri="{FF2B5EF4-FFF2-40B4-BE49-F238E27FC236}">
                <a16:creationId xmlns:a16="http://schemas.microsoft.com/office/drawing/2014/main" id="{55862BF8-E84E-7740-974E-E5E4983C6984}"/>
              </a:ext>
            </a:extLst>
          </p:cNvPr>
          <p:cNvSpPr txBox="1"/>
          <p:nvPr/>
        </p:nvSpPr>
        <p:spPr>
          <a:xfrm>
            <a:off x="510762" y="3777224"/>
            <a:ext cx="7109238" cy="400110"/>
          </a:xfrm>
          <a:prstGeom prst="rect">
            <a:avLst/>
          </a:prstGeom>
          <a:noFill/>
        </p:spPr>
        <p:txBody>
          <a:bodyPr wrap="square" rtlCol="0">
            <a:spAutoFit/>
          </a:bodyPr>
          <a:lstStyle/>
          <a:p>
            <a:r>
              <a:rPr lang="en-US" sz="2000" dirty="0"/>
              <a:t>Examples of type ambiguities in the use of the name Washington</a:t>
            </a:r>
          </a:p>
        </p:txBody>
      </p:sp>
    </p:spTree>
    <p:extLst>
      <p:ext uri="{BB962C8B-B14F-4D97-AF65-F5344CB8AC3E}">
        <p14:creationId xmlns:p14="http://schemas.microsoft.com/office/powerpoint/2010/main" val="7419715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CA8DF-1FA2-2547-9624-8324D5A62BD8}"/>
              </a:ext>
            </a:extLst>
          </p:cNvPr>
          <p:cNvSpPr>
            <a:spLocks noGrp="1"/>
          </p:cNvSpPr>
          <p:nvPr>
            <p:ph type="title"/>
          </p:nvPr>
        </p:nvSpPr>
        <p:spPr/>
        <p:txBody>
          <a:bodyPr/>
          <a:lstStyle/>
          <a:p>
            <a:r>
              <a:rPr lang="en-US" dirty="0"/>
              <a:t>NER Algorithms &amp; Evaluations</a:t>
            </a:r>
          </a:p>
        </p:txBody>
      </p:sp>
      <p:sp>
        <p:nvSpPr>
          <p:cNvPr id="3" name="Content Placeholder 2">
            <a:extLst>
              <a:ext uri="{FF2B5EF4-FFF2-40B4-BE49-F238E27FC236}">
                <a16:creationId xmlns:a16="http://schemas.microsoft.com/office/drawing/2014/main" id="{D785FD96-D58D-CC44-B9F6-14F6AB525F32}"/>
              </a:ext>
            </a:extLst>
          </p:cNvPr>
          <p:cNvSpPr>
            <a:spLocks noGrp="1"/>
          </p:cNvSpPr>
          <p:nvPr>
            <p:ph idx="1"/>
          </p:nvPr>
        </p:nvSpPr>
        <p:spPr/>
        <p:txBody>
          <a:bodyPr/>
          <a:lstStyle/>
          <a:p>
            <a:pPr lvl="1">
              <a:buFont typeface="Arial" panose="020B0604020202020204" pitchFamily="34" charset="0"/>
              <a:buChar char="•"/>
            </a:pPr>
            <a:r>
              <a:rPr lang="en-US" sz="2800" dirty="0"/>
              <a:t>Word to word sequence labelling</a:t>
            </a:r>
          </a:p>
          <a:p>
            <a:pPr lvl="2">
              <a:buFont typeface="Arial" panose="020B0604020202020204" pitchFamily="34" charset="0"/>
              <a:buChar char="•"/>
            </a:pPr>
            <a:r>
              <a:rPr lang="en-US" sz="2400" dirty="0"/>
              <a:t>Capture boundary and type</a:t>
            </a:r>
          </a:p>
          <a:p>
            <a:pPr lvl="1">
              <a:buFont typeface="Arial" panose="020B0604020202020204" pitchFamily="34" charset="0"/>
              <a:buChar char="•"/>
            </a:pPr>
            <a:r>
              <a:rPr lang="en-US" sz="2800" dirty="0"/>
              <a:t>Feature based</a:t>
            </a:r>
          </a:p>
          <a:p>
            <a:pPr lvl="1">
              <a:buFont typeface="Arial" panose="020B0604020202020204" pitchFamily="34" charset="0"/>
              <a:buChar char="•"/>
            </a:pPr>
            <a:r>
              <a:rPr lang="en-US" sz="2800" dirty="0"/>
              <a:t>Neural</a:t>
            </a:r>
          </a:p>
          <a:p>
            <a:pPr lvl="2">
              <a:buFont typeface="Arial" panose="020B0604020202020204" pitchFamily="34" charset="0"/>
              <a:buChar char="•"/>
            </a:pPr>
            <a:endParaRPr lang="en-US" sz="2400" dirty="0"/>
          </a:p>
          <a:p>
            <a:pPr lvl="1">
              <a:buFont typeface="Arial" panose="020B0604020202020204" pitchFamily="34" charset="0"/>
              <a:buChar char="•"/>
            </a:pPr>
            <a:r>
              <a:rPr lang="en-US" sz="2800" dirty="0"/>
              <a:t>Precision, Recall, F1</a:t>
            </a:r>
          </a:p>
          <a:p>
            <a:pPr lvl="2">
              <a:buFont typeface="Arial" panose="020B0604020202020204" pitchFamily="34" charset="0"/>
              <a:buChar char="•"/>
            </a:pPr>
            <a:r>
              <a:rPr lang="en-US" sz="2400" dirty="0"/>
              <a:t>Segmentation component can cause problems </a:t>
            </a:r>
            <a:endParaRPr lang="en-US" sz="2800" dirty="0"/>
          </a:p>
          <a:p>
            <a:endParaRPr lang="en-US" dirty="0"/>
          </a:p>
        </p:txBody>
      </p:sp>
    </p:spTree>
    <p:extLst>
      <p:ext uri="{BB962C8B-B14F-4D97-AF65-F5344CB8AC3E}">
        <p14:creationId xmlns:p14="http://schemas.microsoft.com/office/powerpoint/2010/main" val="31406428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CA8DF-1FA2-2547-9624-8324D5A62BD8}"/>
              </a:ext>
            </a:extLst>
          </p:cNvPr>
          <p:cNvSpPr>
            <a:spLocks noGrp="1"/>
          </p:cNvSpPr>
          <p:nvPr>
            <p:ph type="title"/>
          </p:nvPr>
        </p:nvSpPr>
        <p:spPr>
          <a:xfrm>
            <a:off x="822960" y="286605"/>
            <a:ext cx="7543800" cy="1008796"/>
          </a:xfrm>
        </p:spPr>
        <p:txBody>
          <a:bodyPr/>
          <a:lstStyle/>
          <a:p>
            <a:r>
              <a:rPr lang="en-US" dirty="0"/>
              <a:t>Relation Extraction</a:t>
            </a:r>
          </a:p>
        </p:txBody>
      </p:sp>
      <p:sp>
        <p:nvSpPr>
          <p:cNvPr id="3" name="Content Placeholder 2">
            <a:extLst>
              <a:ext uri="{FF2B5EF4-FFF2-40B4-BE49-F238E27FC236}">
                <a16:creationId xmlns:a16="http://schemas.microsoft.com/office/drawing/2014/main" id="{D785FD96-D58D-CC44-B9F6-14F6AB525F32}"/>
              </a:ext>
            </a:extLst>
          </p:cNvPr>
          <p:cNvSpPr>
            <a:spLocks noGrp="1"/>
          </p:cNvSpPr>
          <p:nvPr>
            <p:ph idx="1"/>
          </p:nvPr>
        </p:nvSpPr>
        <p:spPr>
          <a:xfrm>
            <a:off x="822959" y="1295401"/>
            <a:ext cx="7543801" cy="4573693"/>
          </a:xfrm>
        </p:spPr>
        <p:txBody>
          <a:bodyPr>
            <a:normAutofit/>
          </a:bodyPr>
          <a:lstStyle/>
          <a:p>
            <a:pPr lvl="1">
              <a:buFont typeface="Arial" panose="020B0604020202020204" pitchFamily="34" charset="0"/>
              <a:buChar char="•"/>
            </a:pPr>
            <a:r>
              <a:rPr lang="en-US" sz="2800" dirty="0"/>
              <a:t>A relation consists of a set of ordered tuples over elements of a domain</a:t>
            </a:r>
          </a:p>
          <a:p>
            <a:pPr lvl="1">
              <a:buFont typeface="Arial" panose="020B0604020202020204" pitchFamily="34" charset="0"/>
              <a:buChar char="•"/>
            </a:pPr>
            <a:r>
              <a:rPr lang="en-US" sz="2800" dirty="0"/>
              <a:t>The domain elements corresponds to the named entities</a:t>
            </a:r>
          </a:p>
          <a:p>
            <a:pPr marL="0" indent="0">
              <a:buNone/>
            </a:pPr>
            <a:endParaRPr lang="en-US" dirty="0"/>
          </a:p>
        </p:txBody>
      </p:sp>
      <p:pic>
        <p:nvPicPr>
          <p:cNvPr id="5" name="Picture 4" descr="A screenshot of a cell phone&#10;&#10;Description automatically generated">
            <a:extLst>
              <a:ext uri="{FF2B5EF4-FFF2-40B4-BE49-F238E27FC236}">
                <a16:creationId xmlns:a16="http://schemas.microsoft.com/office/drawing/2014/main" id="{F1DB15E2-F230-4A4E-A328-4F3D8B4BFB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400" y="3124200"/>
            <a:ext cx="8382000" cy="3447196"/>
          </a:xfrm>
          <a:prstGeom prst="rect">
            <a:avLst/>
          </a:prstGeom>
        </p:spPr>
      </p:pic>
    </p:spTree>
    <p:extLst>
      <p:ext uri="{BB962C8B-B14F-4D97-AF65-F5344CB8AC3E}">
        <p14:creationId xmlns:p14="http://schemas.microsoft.com/office/powerpoint/2010/main" val="3884212462"/>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40301</TotalTime>
  <Words>1328</Words>
  <Application>Microsoft Macintosh PowerPoint</Application>
  <PresentationFormat>On-screen Show (4:3)</PresentationFormat>
  <Paragraphs>185</Paragraphs>
  <Slides>31</Slides>
  <Notes>31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31</vt:i4>
      </vt:variant>
    </vt:vector>
  </HeadingPairs>
  <TitlesOfParts>
    <vt:vector size="37" baseType="lpstr">
      <vt:lpstr>Arial</vt:lpstr>
      <vt:lpstr>Calibri</vt:lpstr>
      <vt:lpstr>Calibri Light</vt:lpstr>
      <vt:lpstr>Cambria Math</vt:lpstr>
      <vt:lpstr>Times</vt:lpstr>
      <vt:lpstr>Retrospect</vt:lpstr>
      <vt:lpstr>Information Extraction</vt:lpstr>
      <vt:lpstr>Information Extraction (IE)</vt:lpstr>
      <vt:lpstr>Template Filling</vt:lpstr>
      <vt:lpstr>Steps in IE</vt:lpstr>
      <vt:lpstr>Named Entity Recognition</vt:lpstr>
      <vt:lpstr>Named Entity Recognition</vt:lpstr>
      <vt:lpstr>Category Ambiguity in NER</vt:lpstr>
      <vt:lpstr>NER Algorithms &amp; Evaluations</vt:lpstr>
      <vt:lpstr>Relation Extraction</vt:lpstr>
      <vt:lpstr>PowerPoint Presentation</vt:lpstr>
      <vt:lpstr>PowerPoint Presentation</vt:lpstr>
      <vt:lpstr>Unified Medical Language System</vt:lpstr>
      <vt:lpstr>Wikipedia info boxes</vt:lpstr>
      <vt:lpstr>RDF Triples</vt:lpstr>
      <vt:lpstr>PowerPoint Presentation</vt:lpstr>
      <vt:lpstr>Freebase, WordNet, other ontologies</vt:lpstr>
      <vt:lpstr>Strategies for relation extraction</vt:lpstr>
      <vt:lpstr>Hearst Patterns</vt:lpstr>
      <vt:lpstr>Machine learning techniques</vt:lpstr>
      <vt:lpstr>Semisupervised Relation Extraction</vt:lpstr>
      <vt:lpstr>Example</vt:lpstr>
      <vt:lpstr>Distant Supervision</vt:lpstr>
      <vt:lpstr>Open IE</vt:lpstr>
      <vt:lpstr>Evaluation of Relation Extraction</vt:lpstr>
      <vt:lpstr>Temporal Expression Extraction</vt:lpstr>
      <vt:lpstr>Event Extraction</vt:lpstr>
      <vt:lpstr>Temporal ordering of events</vt:lpstr>
      <vt:lpstr>Template Filling</vt:lpstr>
      <vt:lpstr>The Gun Violence Database</vt:lpstr>
      <vt:lpstr>Goals of the GVDB</vt:lpstr>
      <vt:lpstr>GVDB Template</vt:lpstr>
    </vt:vector>
  </TitlesOfParts>
  <Company>Carnegie Mellon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jure</dc:creator>
  <cp:lastModifiedBy>Kumar, Gaurav</cp:lastModifiedBy>
  <cp:revision>1885</cp:revision>
  <cp:lastPrinted>2019-02-19T16:16:59Z</cp:lastPrinted>
  <dcterms:created xsi:type="dcterms:W3CDTF">2009-06-12T17:14:38Z</dcterms:created>
  <dcterms:modified xsi:type="dcterms:W3CDTF">2020-02-23T07:30:25Z</dcterms:modified>
</cp:coreProperties>
</file>